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461" r:id="rId2"/>
    <p:sldId id="462" r:id="rId3"/>
    <p:sldId id="443" r:id="rId4"/>
    <p:sldId id="444" r:id="rId5"/>
    <p:sldId id="441" r:id="rId6"/>
    <p:sldId id="455" r:id="rId7"/>
    <p:sldId id="442" r:id="rId8"/>
    <p:sldId id="451" r:id="rId9"/>
    <p:sldId id="450" r:id="rId10"/>
    <p:sldId id="448" r:id="rId11"/>
    <p:sldId id="457" r:id="rId12"/>
    <p:sldId id="440" r:id="rId13"/>
    <p:sldId id="456" r:id="rId14"/>
    <p:sldId id="449" r:id="rId15"/>
    <p:sldId id="463" r:id="rId16"/>
    <p:sldId id="458" r:id="rId17"/>
    <p:sldId id="453" r:id="rId18"/>
    <p:sldId id="459" r:id="rId19"/>
    <p:sldId id="452" r:id="rId20"/>
    <p:sldId id="460" r:id="rId21"/>
    <p:sldId id="454" r:id="rId22"/>
  </p:sldIdLst>
  <p:sldSz cx="12192000" cy="6858000"/>
  <p:notesSz cx="6805613" cy="99441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1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3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089"/>
    <a:srgbClr val="18397A"/>
    <a:srgbClr val="163470"/>
    <a:srgbClr val="FF3300"/>
    <a:srgbClr val="F43F06"/>
    <a:srgbClr val="00CC00"/>
    <a:srgbClr val="ECE890"/>
    <a:srgbClr val="B5C9F1"/>
    <a:srgbClr val="008A3E"/>
    <a:srgbClr val="F0F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16" autoAdjust="0"/>
    <p:restoredTop sz="95332" autoAdjust="0"/>
  </p:normalViewPr>
  <p:slideViewPr>
    <p:cSldViewPr snapToGrid="0">
      <p:cViewPr varScale="1">
        <p:scale>
          <a:sx n="84" d="100"/>
          <a:sy n="84" d="100"/>
        </p:scale>
        <p:origin x="1022" y="101"/>
      </p:cViewPr>
      <p:guideLst>
        <p:guide orient="horz" pos="2160"/>
        <p:guide pos="3840"/>
        <p:guide orient="horz" pos="2155"/>
      </p:guideLst>
    </p:cSldViewPr>
  </p:slideViewPr>
  <p:notesTextViewPr>
    <p:cViewPr>
      <p:scale>
        <a:sx n="1" d="1"/>
        <a:sy n="1" d="1"/>
      </p:scale>
      <p:origin x="0" y="0"/>
    </p:cViewPr>
  </p:notesTextViewPr>
  <p:sorterViewPr>
    <p:cViewPr>
      <p:scale>
        <a:sx n="200" d="100"/>
        <a:sy n="200" d="100"/>
      </p:scale>
      <p:origin x="0" y="166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9841" cy="497762"/>
          </a:xfrm>
          <a:prstGeom prst="rect">
            <a:avLst/>
          </a:prstGeom>
        </p:spPr>
        <p:txBody>
          <a:bodyPr vert="horz" lIns="91595" tIns="45798" rIns="91595" bIns="45798" rtlCol="0"/>
          <a:lstStyle>
            <a:lvl1pPr algn="l">
              <a:defRPr sz="1200"/>
            </a:lvl1pPr>
          </a:lstStyle>
          <a:p>
            <a:endParaRPr lang="ru-RU"/>
          </a:p>
        </p:txBody>
      </p:sp>
      <p:sp>
        <p:nvSpPr>
          <p:cNvPr id="3" name="Дата 2"/>
          <p:cNvSpPr>
            <a:spLocks noGrp="1"/>
          </p:cNvSpPr>
          <p:nvPr>
            <p:ph type="dt" idx="1"/>
          </p:nvPr>
        </p:nvSpPr>
        <p:spPr>
          <a:xfrm>
            <a:off x="3854184" y="1"/>
            <a:ext cx="2949841" cy="497762"/>
          </a:xfrm>
          <a:prstGeom prst="rect">
            <a:avLst/>
          </a:prstGeom>
        </p:spPr>
        <p:txBody>
          <a:bodyPr vert="horz" lIns="91595" tIns="45798" rIns="91595" bIns="45798" rtlCol="0"/>
          <a:lstStyle>
            <a:lvl1pPr algn="r">
              <a:defRPr sz="1200"/>
            </a:lvl1pPr>
          </a:lstStyle>
          <a:p>
            <a:fld id="{CE29251B-1858-4AD5-9EA0-DC4B5B393A0E}" type="datetimeFigureOut">
              <a:rPr lang="ru-RU" smtClean="0"/>
              <a:pPr/>
              <a:t>07.02.2022</a:t>
            </a:fld>
            <a:endParaRPr lang="ru-RU"/>
          </a:p>
        </p:txBody>
      </p:sp>
      <p:sp>
        <p:nvSpPr>
          <p:cNvPr id="4" name="Образ слайда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595" tIns="45798" rIns="91595" bIns="45798" rtlCol="0" anchor="ctr"/>
          <a:lstStyle/>
          <a:p>
            <a:endParaRPr lang="ru-RU"/>
          </a:p>
        </p:txBody>
      </p:sp>
      <p:sp>
        <p:nvSpPr>
          <p:cNvPr id="5" name="Заметки 4"/>
          <p:cNvSpPr>
            <a:spLocks noGrp="1"/>
          </p:cNvSpPr>
          <p:nvPr>
            <p:ph type="body" sz="quarter" idx="3"/>
          </p:nvPr>
        </p:nvSpPr>
        <p:spPr>
          <a:xfrm>
            <a:off x="680244" y="4723170"/>
            <a:ext cx="5445126" cy="4475083"/>
          </a:xfrm>
          <a:prstGeom prst="rect">
            <a:avLst/>
          </a:prstGeom>
        </p:spPr>
        <p:txBody>
          <a:bodyPr vert="horz" lIns="91595" tIns="45798" rIns="91595" bIns="4579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4749"/>
            <a:ext cx="2949841" cy="497761"/>
          </a:xfrm>
          <a:prstGeom prst="rect">
            <a:avLst/>
          </a:prstGeom>
        </p:spPr>
        <p:txBody>
          <a:bodyPr vert="horz" lIns="91595" tIns="45798" rIns="91595" bIns="45798" rtlCol="0" anchor="b"/>
          <a:lstStyle>
            <a:lvl1pPr algn="l">
              <a:defRPr sz="1200"/>
            </a:lvl1pPr>
          </a:lstStyle>
          <a:p>
            <a:endParaRPr lang="ru-RU"/>
          </a:p>
        </p:txBody>
      </p:sp>
      <p:sp>
        <p:nvSpPr>
          <p:cNvPr id="7" name="Номер слайда 6"/>
          <p:cNvSpPr>
            <a:spLocks noGrp="1"/>
          </p:cNvSpPr>
          <p:nvPr>
            <p:ph type="sldNum" sz="quarter" idx="5"/>
          </p:nvPr>
        </p:nvSpPr>
        <p:spPr>
          <a:xfrm>
            <a:off x="3854184" y="9444749"/>
            <a:ext cx="2949841" cy="497761"/>
          </a:xfrm>
          <a:prstGeom prst="rect">
            <a:avLst/>
          </a:prstGeom>
        </p:spPr>
        <p:txBody>
          <a:bodyPr vert="horz" lIns="91595" tIns="45798" rIns="91595" bIns="45798" rtlCol="0" anchor="b"/>
          <a:lstStyle>
            <a:lvl1pPr algn="r">
              <a:defRPr sz="1200"/>
            </a:lvl1pPr>
          </a:lstStyle>
          <a:p>
            <a:fld id="{1D82E099-6EB9-476F-A11A-21E927E2E520}" type="slidenum">
              <a:rPr lang="ru-RU" smtClean="0"/>
              <a:pPr/>
              <a:t>‹#›</a:t>
            </a:fld>
            <a:endParaRPr lang="ru-RU"/>
          </a:p>
        </p:txBody>
      </p:sp>
    </p:spTree>
    <p:extLst>
      <p:ext uri="{BB962C8B-B14F-4D97-AF65-F5344CB8AC3E}">
        <p14:creationId xmlns:p14="http://schemas.microsoft.com/office/powerpoint/2010/main" val="256872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1526" y="1880317"/>
            <a:ext cx="9766479" cy="2099257"/>
          </a:xfrm>
        </p:spPr>
        <p:txBody>
          <a:bodyPr anchor="b"/>
          <a:lstStyle>
            <a:lvl1pPr marL="0" marR="0" indent="0" algn="l" defTabSz="914400" rtl="0" eaLnBrk="1" fontAlgn="auto" latinLnBrk="0" hangingPunct="1">
              <a:lnSpc>
                <a:spcPct val="100000"/>
              </a:lnSpc>
              <a:spcBef>
                <a:spcPts val="0"/>
              </a:spcBef>
              <a:spcAft>
                <a:spcPts val="1800"/>
              </a:spcAft>
              <a:buClrTx/>
              <a:buSzTx/>
              <a:buFontTx/>
              <a:buNone/>
              <a:tabLst/>
              <a:defRPr sz="4400"/>
            </a:lvl1pPr>
          </a:lstStyle>
          <a:p>
            <a:pPr marL="0" marR="0" lvl="0" indent="0" defTabSz="914400" rtl="0" eaLnBrk="1" fontAlgn="auto" latinLnBrk="0" hangingPunct="1">
              <a:lnSpc>
                <a:spcPct val="100000"/>
              </a:lnSpc>
              <a:spcBef>
                <a:spcPts val="0"/>
              </a:spcBef>
              <a:spcAft>
                <a:spcPts val="1800"/>
              </a:spcAft>
              <a:tabLst/>
              <a:defRPr/>
            </a:pPr>
            <a:endParaRPr kumimoji="0" lang="ru-RU" sz="3600" b="1" i="0" u="none" strike="noStrike" kern="1200" cap="none" spc="0" normalizeH="0" baseline="0" noProof="0" dirty="0">
              <a:ln>
                <a:noFill/>
              </a:ln>
              <a:solidFill>
                <a:srgbClr val="1B408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Подзаголовок 2"/>
          <p:cNvSpPr>
            <a:spLocks noGrp="1"/>
          </p:cNvSpPr>
          <p:nvPr>
            <p:ph type="subTitle" idx="1"/>
          </p:nvPr>
        </p:nvSpPr>
        <p:spPr>
          <a:xfrm>
            <a:off x="927280" y="4413407"/>
            <a:ext cx="10547799" cy="1655762"/>
          </a:xfrm>
        </p:spPr>
        <p:txBody>
          <a:bodyPr/>
          <a:lstStyle>
            <a:lvl1pPr marL="0" marR="0" indent="0" algn="l" defTabSz="914400" rtl="0" eaLnBrk="1" fontAlgn="auto" latinLnBrk="0" hangingPunct="1">
              <a:lnSpc>
                <a:spcPct val="150000"/>
              </a:lnSpc>
              <a:spcBef>
                <a:spcPts val="0"/>
              </a:spcBef>
              <a:spcAft>
                <a:spcPts val="0"/>
              </a:spcAft>
              <a:buClrTx/>
              <a:buSzTx/>
              <a:buFontTx/>
              <a:buNone/>
              <a:tabLst/>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1B408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Прямая соединительная линия 7"/>
          <p:cNvCxnSpPr/>
          <p:nvPr userDrawn="1"/>
        </p:nvCxnSpPr>
        <p:spPr>
          <a:xfrm>
            <a:off x="8340957" y="868753"/>
            <a:ext cx="3866283" cy="15092"/>
          </a:xfrm>
          <a:prstGeom prst="line">
            <a:avLst/>
          </a:prstGeom>
          <a:ln w="28575">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5" y="876299"/>
            <a:ext cx="885825" cy="0"/>
          </a:xfrm>
          <a:prstGeom prst="line">
            <a:avLst/>
          </a:prstGeom>
          <a:ln w="28575">
            <a:solidFill>
              <a:srgbClr val="1B4089"/>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userDrawn="1"/>
        </p:nvSpPr>
        <p:spPr>
          <a:xfrm>
            <a:off x="0" y="6492240"/>
            <a:ext cx="12192000" cy="365760"/>
          </a:xfrm>
          <a:prstGeom prst="rect">
            <a:avLst/>
          </a:prstGeom>
          <a:solidFill>
            <a:srgbClr val="1B4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userDrawn="1"/>
        </p:nvSpPr>
        <p:spPr>
          <a:xfrm>
            <a:off x="1949395" y="691634"/>
            <a:ext cx="6391564" cy="369332"/>
          </a:xfrm>
          <a:prstGeom prst="rect">
            <a:avLst/>
          </a:prstGeom>
          <a:noFill/>
        </p:spPr>
        <p:txBody>
          <a:bodyPr wrap="square" rtlCol="0">
            <a:spAutoFit/>
          </a:bodyPr>
          <a:lstStyle/>
          <a:p>
            <a:r>
              <a:rPr lang="ru-RU" b="1" dirty="0" smtClean="0">
                <a:solidFill>
                  <a:srgbClr val="1B4089"/>
                </a:solidFill>
                <a:latin typeface="Open Sans" panose="020B0606030504020204" pitchFamily="34" charset="0"/>
                <a:ea typeface="Open Sans" panose="020B0606030504020204" pitchFamily="34" charset="0"/>
                <a:cs typeface="Open Sans" panose="020B0606030504020204" pitchFamily="34" charset="0"/>
              </a:rPr>
              <a:t>Сибирское отделение Российской академии наук</a:t>
            </a:r>
            <a:endParaRPr lang="ru-RU" b="1" dirty="0">
              <a:solidFill>
                <a:srgbClr val="1B408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Рисунок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854" y="505562"/>
            <a:ext cx="756865" cy="741475"/>
          </a:xfrm>
          <a:prstGeom prst="rect">
            <a:avLst/>
          </a:prstGeom>
        </p:spPr>
      </p:pic>
    </p:spTree>
    <p:extLst>
      <p:ext uri="{BB962C8B-B14F-4D97-AF65-F5344CB8AC3E}">
        <p14:creationId xmlns:p14="http://schemas.microsoft.com/office/powerpoint/2010/main" val="168310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A02197-A36F-47E6-BE32-E303756AC480}" type="datetime1">
              <a:rPr lang="ru-RU" smtClean="0"/>
              <a:pPr/>
              <a:t>07.02.2022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6F39FA-1456-4AEA-A082-130B38B49F0B}" type="slidenum">
              <a:rPr lang="ru-RU" smtClean="0"/>
              <a:pPr/>
              <a:t>‹#›</a:t>
            </a:fld>
            <a:endParaRPr lang="ru-RU"/>
          </a:p>
        </p:txBody>
      </p:sp>
    </p:spTree>
    <p:extLst>
      <p:ext uri="{BB962C8B-B14F-4D97-AF65-F5344CB8AC3E}">
        <p14:creationId xmlns:p14="http://schemas.microsoft.com/office/powerpoint/2010/main" val="379058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0F463C-CDD0-4E8F-BEFA-9741EA96CC46}" type="datetime1">
              <a:rPr lang="ru-RU" smtClean="0"/>
              <a:pPr/>
              <a:t>07.02.2022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6F39FA-1456-4AEA-A082-130B38B49F0B}" type="slidenum">
              <a:rPr lang="ru-RU" smtClean="0"/>
              <a:pPr/>
              <a:t>‹#›</a:t>
            </a:fld>
            <a:endParaRPr lang="ru-RU"/>
          </a:p>
        </p:txBody>
      </p:sp>
    </p:spTree>
    <p:extLst>
      <p:ext uri="{BB962C8B-B14F-4D97-AF65-F5344CB8AC3E}">
        <p14:creationId xmlns:p14="http://schemas.microsoft.com/office/powerpoint/2010/main" val="321928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71246"/>
          </a:xfrm>
        </p:spPr>
        <p:txBody>
          <a:bodyPr/>
          <a:lstStyle>
            <a:lvl1pPr>
              <a:defRPr sz="4400" b="1"/>
            </a:lvl1pPr>
          </a:lstStyle>
          <a:p>
            <a:pPr>
              <a:lnSpc>
                <a:spcPct val="130000"/>
              </a:lnSpc>
              <a:spcAft>
                <a:spcPts val="1800"/>
              </a:spcAft>
            </a:pPr>
            <a:endParaRPr lang="ru-RU" sz="3600" dirty="0" smtClean="0">
              <a:solidFill>
                <a:srgbClr val="18397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Объект 2"/>
          <p:cNvSpPr>
            <a:spLocks noGrp="1"/>
          </p:cNvSpPr>
          <p:nvPr>
            <p:ph idx="1"/>
          </p:nvPr>
        </p:nvSpPr>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55F6E91F-E900-459C-A1E8-AECCDFC75A7C}" type="datetime1">
              <a:rPr lang="ru-RU" smtClean="0"/>
              <a:pPr/>
              <a:t>07.02.2022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6F39FA-1456-4AEA-A082-130B38B49F0B}" type="slidenum">
              <a:rPr lang="ru-RU" smtClean="0"/>
              <a:pPr/>
              <a:t>‹#›</a:t>
            </a:fld>
            <a:endParaRPr lang="ru-RU"/>
          </a:p>
        </p:txBody>
      </p:sp>
      <p:pic>
        <p:nvPicPr>
          <p:cNvPr id="7" name="Рисунок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7313" y="663987"/>
            <a:ext cx="401641" cy="393474"/>
          </a:xfrm>
          <a:prstGeom prst="rect">
            <a:avLst/>
          </a:prstGeom>
        </p:spPr>
      </p:pic>
      <p:cxnSp>
        <p:nvCxnSpPr>
          <p:cNvPr id="8" name="Прямая соединительная линия 7"/>
          <p:cNvCxnSpPr/>
          <p:nvPr userDrawn="1"/>
        </p:nvCxnSpPr>
        <p:spPr>
          <a:xfrm>
            <a:off x="438128" y="1228398"/>
            <a:ext cx="0"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438128" y="0"/>
            <a:ext cx="0" cy="495300"/>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37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49"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1CF3A7D-C416-4D5C-BEB9-4425ED7004C9}" type="datetime1">
              <a:rPr lang="ru-RU" smtClean="0"/>
              <a:pPr/>
              <a:t>07.02.2022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6F39FA-1456-4AEA-A082-130B38B49F0B}" type="slidenum">
              <a:rPr lang="ru-RU" smtClean="0"/>
              <a:pPr/>
              <a:t>‹#›</a:t>
            </a:fld>
            <a:endParaRPr lang="ru-RU"/>
          </a:p>
        </p:txBody>
      </p:sp>
    </p:spTree>
    <p:extLst>
      <p:ext uri="{BB962C8B-B14F-4D97-AF65-F5344CB8AC3E}">
        <p14:creationId xmlns:p14="http://schemas.microsoft.com/office/powerpoint/2010/main" val="326685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838200" y="365126"/>
            <a:ext cx="10515600" cy="871246"/>
          </a:xfrm>
        </p:spPr>
        <p:txBody>
          <a:bodyPr/>
          <a:lstStyle>
            <a:lvl1pPr>
              <a:defRPr sz="4400" b="1"/>
            </a:lvl1pPr>
          </a:lstStyle>
          <a:p>
            <a:pPr>
              <a:lnSpc>
                <a:spcPct val="130000"/>
              </a:lnSpc>
              <a:spcAft>
                <a:spcPts val="1800"/>
              </a:spcAft>
            </a:pPr>
            <a:endParaRPr lang="ru-RU" sz="3600" dirty="0" smtClean="0">
              <a:solidFill>
                <a:srgbClr val="18397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Дата 3"/>
          <p:cNvSpPr>
            <a:spLocks noGrp="1"/>
          </p:cNvSpPr>
          <p:nvPr>
            <p:ph type="dt" sz="half" idx="10"/>
          </p:nvPr>
        </p:nvSpPr>
        <p:spPr>
          <a:xfrm>
            <a:off x="838200" y="6356358"/>
            <a:ext cx="2743200" cy="365125"/>
          </a:xfrm>
        </p:spPr>
        <p:txBody>
          <a:bodyPr/>
          <a:lstStyle/>
          <a:p>
            <a:fld id="{51609B3F-C195-44F7-A3A0-7C709B132E91}" type="datetime1">
              <a:rPr lang="ru-RU" smtClean="0"/>
              <a:pPr/>
              <a:t>07.02.2022</a:t>
            </a:fld>
            <a:endParaRPr lang="ru-RU"/>
          </a:p>
        </p:txBody>
      </p:sp>
      <p:sp>
        <p:nvSpPr>
          <p:cNvPr id="11" name="Нижний колонтитул 4"/>
          <p:cNvSpPr>
            <a:spLocks noGrp="1"/>
          </p:cNvSpPr>
          <p:nvPr>
            <p:ph type="ftr" sz="quarter" idx="11"/>
          </p:nvPr>
        </p:nvSpPr>
        <p:spPr>
          <a:xfrm>
            <a:off x="4038600" y="6356358"/>
            <a:ext cx="4114800" cy="365125"/>
          </a:xfrm>
        </p:spPr>
        <p:txBody>
          <a:bodyPr/>
          <a:lstStyle/>
          <a:p>
            <a:endParaRPr lang="ru-RU"/>
          </a:p>
        </p:txBody>
      </p:sp>
      <p:sp>
        <p:nvSpPr>
          <p:cNvPr id="12" name="Номер слайда 5"/>
          <p:cNvSpPr>
            <a:spLocks noGrp="1"/>
          </p:cNvSpPr>
          <p:nvPr>
            <p:ph type="sldNum" sz="quarter" idx="12"/>
          </p:nvPr>
        </p:nvSpPr>
        <p:spPr>
          <a:xfrm>
            <a:off x="8610600" y="6356358"/>
            <a:ext cx="2743200" cy="365125"/>
          </a:xfrm>
        </p:spPr>
        <p:txBody>
          <a:bodyPr/>
          <a:lstStyle/>
          <a:p>
            <a:fld id="{BE6F39FA-1456-4AEA-A082-130B38B49F0B}" type="slidenum">
              <a:rPr lang="ru-RU" smtClean="0"/>
              <a:pPr/>
              <a:t>‹#›</a:t>
            </a:fld>
            <a:endParaRPr lang="ru-RU"/>
          </a:p>
        </p:txBody>
      </p:sp>
      <p:pic>
        <p:nvPicPr>
          <p:cNvPr id="13" name="Рисунок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7313" y="663987"/>
            <a:ext cx="401641" cy="393474"/>
          </a:xfrm>
          <a:prstGeom prst="rect">
            <a:avLst/>
          </a:prstGeom>
        </p:spPr>
      </p:pic>
      <p:cxnSp>
        <p:nvCxnSpPr>
          <p:cNvPr id="14" name="Прямая соединительная линия 13"/>
          <p:cNvCxnSpPr/>
          <p:nvPr userDrawn="1"/>
        </p:nvCxnSpPr>
        <p:spPr>
          <a:xfrm>
            <a:off x="438128" y="0"/>
            <a:ext cx="0" cy="495300"/>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userDrawn="1"/>
        </p:nvCxnSpPr>
        <p:spPr>
          <a:xfrm>
            <a:off x="438128" y="1228398"/>
            <a:ext cx="0"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sp>
        <p:nvSpPr>
          <p:cNvPr id="16" name="Объект 2"/>
          <p:cNvSpPr>
            <a:spLocks noGrp="1"/>
          </p:cNvSpPr>
          <p:nvPr>
            <p:ph idx="13"/>
          </p:nvPr>
        </p:nvSpPr>
        <p:spPr>
          <a:xfrm>
            <a:off x="838203" y="1800912"/>
            <a:ext cx="5010665" cy="4351338"/>
          </a:xfrm>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7" name="Объект 2"/>
          <p:cNvSpPr>
            <a:spLocks noGrp="1"/>
          </p:cNvSpPr>
          <p:nvPr>
            <p:ph idx="14"/>
          </p:nvPr>
        </p:nvSpPr>
        <p:spPr>
          <a:xfrm>
            <a:off x="6248941" y="1800912"/>
            <a:ext cx="5104865" cy="4351338"/>
          </a:xfrm>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93169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7897A76-B6F5-4FDC-8567-F7A3644CFB61}" type="datetime1">
              <a:rPr lang="ru-RU" smtClean="0"/>
              <a:pPr/>
              <a:t>07.02.2022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E6F39FA-1456-4AEA-A082-130B38B49F0B}" type="slidenum">
              <a:rPr lang="ru-RU" smtClean="0"/>
              <a:pPr/>
              <a:t>‹#›</a:t>
            </a:fld>
            <a:endParaRPr lang="ru-RU"/>
          </a:p>
        </p:txBody>
      </p:sp>
    </p:spTree>
    <p:extLst>
      <p:ext uri="{BB962C8B-B14F-4D97-AF65-F5344CB8AC3E}">
        <p14:creationId xmlns:p14="http://schemas.microsoft.com/office/powerpoint/2010/main" val="1091597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ACCB5EE-DA7F-437D-8311-4E7EB9AB0342}" type="datetime1">
              <a:rPr lang="ru-RU" smtClean="0"/>
              <a:pPr/>
              <a:t>07.02.2022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E6F39FA-1456-4AEA-A082-130B38B49F0B}" type="slidenum">
              <a:rPr lang="ru-RU" smtClean="0"/>
              <a:pPr/>
              <a:t>‹#›</a:t>
            </a:fld>
            <a:endParaRPr lang="ru-RU"/>
          </a:p>
        </p:txBody>
      </p:sp>
    </p:spTree>
    <p:extLst>
      <p:ext uri="{BB962C8B-B14F-4D97-AF65-F5344CB8AC3E}">
        <p14:creationId xmlns:p14="http://schemas.microsoft.com/office/powerpoint/2010/main" val="381217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7313" y="663987"/>
            <a:ext cx="401641" cy="393474"/>
          </a:xfrm>
          <a:prstGeom prst="rect">
            <a:avLst/>
          </a:prstGeom>
        </p:spPr>
      </p:pic>
      <p:cxnSp>
        <p:nvCxnSpPr>
          <p:cNvPr id="7" name="Прямая соединительная линия 6"/>
          <p:cNvCxnSpPr/>
          <p:nvPr userDrawn="1"/>
        </p:nvCxnSpPr>
        <p:spPr>
          <a:xfrm>
            <a:off x="438128" y="1228398"/>
            <a:ext cx="0"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userDrawn="1"/>
        </p:nvCxnSpPr>
        <p:spPr>
          <a:xfrm>
            <a:off x="438128" y="0"/>
            <a:ext cx="0" cy="495300"/>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42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1D2F43A-DB89-49F5-B935-D9C310B01F4C}" type="datetime1">
              <a:rPr lang="ru-RU" smtClean="0"/>
              <a:pPr/>
              <a:t>07.02.2022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6F39FA-1456-4AEA-A082-130B38B49F0B}" type="slidenum">
              <a:rPr lang="ru-RU" smtClean="0"/>
              <a:pPr/>
              <a:t>‹#›</a:t>
            </a:fld>
            <a:endParaRPr lang="ru-RU"/>
          </a:p>
        </p:txBody>
      </p:sp>
    </p:spTree>
    <p:extLst>
      <p:ext uri="{BB962C8B-B14F-4D97-AF65-F5344CB8AC3E}">
        <p14:creationId xmlns:p14="http://schemas.microsoft.com/office/powerpoint/2010/main" val="429082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2D8DF59-95A2-4F24-875A-203E0D626C22}" type="datetime1">
              <a:rPr lang="ru-RU" smtClean="0"/>
              <a:pPr/>
              <a:t>07.02.2022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6F39FA-1456-4AEA-A082-130B38B49F0B}" type="slidenum">
              <a:rPr lang="ru-RU" smtClean="0"/>
              <a:pPr/>
              <a:t>‹#›</a:t>
            </a:fld>
            <a:endParaRPr lang="ru-RU"/>
          </a:p>
        </p:txBody>
      </p:sp>
    </p:spTree>
    <p:extLst>
      <p:ext uri="{BB962C8B-B14F-4D97-AF65-F5344CB8AC3E}">
        <p14:creationId xmlns:p14="http://schemas.microsoft.com/office/powerpoint/2010/main" val="373671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A5067-C6A7-4832-B49B-CFC8B49033E9}" type="datetime1">
              <a:rPr lang="ru-RU" smtClean="0"/>
              <a:pPr/>
              <a:t>07.02.2022</a:t>
            </a:fld>
            <a:endParaRPr lang="ru-RU"/>
          </a:p>
        </p:txBody>
      </p:sp>
      <p:sp>
        <p:nvSpPr>
          <p:cNvPr id="5" name="Нижний колонтитул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F39FA-1456-4AEA-A082-130B38B49F0B}" type="slidenum">
              <a:rPr lang="ru-RU" smtClean="0"/>
              <a:pPr/>
              <a:t>‹#›</a:t>
            </a:fld>
            <a:endParaRPr lang="ru-RU"/>
          </a:p>
        </p:txBody>
      </p:sp>
    </p:spTree>
    <p:extLst>
      <p:ext uri="{BB962C8B-B14F-4D97-AF65-F5344CB8AC3E}">
        <p14:creationId xmlns:p14="http://schemas.microsoft.com/office/powerpoint/2010/main" val="3152680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DSCF0611"/>
          <p:cNvPicPr>
            <a:picLocks noChangeAspect="1" noChangeArrowheads="1"/>
          </p:cNvPicPr>
          <p:nvPr/>
        </p:nvPicPr>
        <p:blipFill>
          <a:blip r:embed="rId2" cstate="print">
            <a:extLst>
              <a:ext uri="{28A0092B-C50C-407E-A947-70E740481C1C}">
                <a14:useLocalDpi xmlns:a14="http://schemas.microsoft.com/office/drawing/2010/main" val="0"/>
              </a:ext>
            </a:extLst>
          </a:blip>
          <a:srcRect t="8885"/>
          <a:stretch>
            <a:fillRect/>
          </a:stretch>
        </p:blipFill>
        <p:spPr bwMode="auto">
          <a:xfrm>
            <a:off x="1653059" y="2200933"/>
            <a:ext cx="2685622"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
        <p:nvSpPr>
          <p:cNvPr id="8" name="Прямоугольник 7"/>
          <p:cNvSpPr/>
          <p:nvPr/>
        </p:nvSpPr>
        <p:spPr>
          <a:xfrm>
            <a:off x="6236208" y="1774722"/>
            <a:ext cx="5576564" cy="307775"/>
          </a:xfrm>
          <a:prstGeom prst="rect">
            <a:avLst/>
          </a:prstGeom>
        </p:spPr>
        <p:txBody>
          <a:bodyPr wrap="square" lIns="91438" tIns="45719" rIns="91438" bIns="45719">
            <a:spAutoFit/>
          </a:bodyPr>
          <a:lstStyle/>
          <a:p>
            <a:pPr lvl="0" algn="r">
              <a:defRPr/>
            </a:pPr>
            <a:r>
              <a:rPr kumimoji="0" lang="ru-RU" sz="1400" b="1" i="1" u="none" strike="noStrike" kern="1200" cap="none" spc="0" normalizeH="0" baseline="0" noProof="0" dirty="0" smtClean="0">
                <a:ln>
                  <a:noFill/>
                </a:ln>
                <a:solidFill>
                  <a:srgbClr val="1B4089"/>
                </a:solidFill>
                <a:effectLst/>
                <a:uLnTx/>
                <a:uFillTx/>
                <a:latin typeface="Calibri"/>
                <a:ea typeface="Verdana" pitchFamily="34" charset="0"/>
                <a:cs typeface="+mn-cs"/>
              </a:rPr>
              <a:t>Авторы: </a:t>
            </a:r>
            <a:r>
              <a:rPr lang="ru-RU" sz="1400" b="1" i="1" dirty="0" smtClean="0">
                <a:solidFill>
                  <a:srgbClr val="1B4089"/>
                </a:solidFill>
                <a:ea typeface="Verdana" pitchFamily="34" charset="0"/>
              </a:rPr>
              <a:t>Кузнецова О.В., </a:t>
            </a:r>
            <a:r>
              <a:rPr lang="ru-RU" sz="1400" b="1" i="1" dirty="0" err="1" smtClean="0">
                <a:solidFill>
                  <a:srgbClr val="1B4089"/>
                </a:solidFill>
                <a:ea typeface="Verdana" pitchFamily="34" charset="0"/>
              </a:rPr>
              <a:t>Ельчининова</a:t>
            </a:r>
            <a:r>
              <a:rPr lang="ru-RU" sz="1400" b="1" i="1" dirty="0" smtClean="0">
                <a:solidFill>
                  <a:srgbClr val="1B4089"/>
                </a:solidFill>
                <a:ea typeface="Verdana" pitchFamily="34" charset="0"/>
              </a:rPr>
              <a:t> О.А.</a:t>
            </a:r>
            <a:endParaRPr kumimoji="0" lang="ru-RU" sz="1400" b="0" i="1" u="none" strike="noStrike" kern="1200" cap="none" spc="0" normalizeH="0" baseline="0" noProof="0" dirty="0">
              <a:ln>
                <a:noFill/>
              </a:ln>
              <a:solidFill>
                <a:srgbClr val="1B4089"/>
              </a:solidFill>
              <a:effectLst/>
              <a:uLnTx/>
              <a:uFillTx/>
              <a:latin typeface="Calibri"/>
              <a:ea typeface="Verdana" pitchFamily="34" charset="0"/>
              <a:cs typeface="+mn-cs"/>
            </a:endParaRPr>
          </a:p>
        </p:txBody>
      </p:sp>
      <p:sp>
        <p:nvSpPr>
          <p:cNvPr id="10" name="TextBox 9"/>
          <p:cNvSpPr txBox="1"/>
          <p:nvPr/>
        </p:nvSpPr>
        <p:spPr>
          <a:xfrm>
            <a:off x="438121" y="6106170"/>
            <a:ext cx="11520000" cy="577079"/>
          </a:xfrm>
          <a:prstGeom prst="rect">
            <a:avLst/>
          </a:prstGeom>
        </p:spPr>
        <p:txBody>
          <a:bodyPr wrap="square" lIns="91438" tIns="45719" rIns="91438" bIns="45719">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lvl="0" indent="0" algn="just">
              <a:buClr>
                <a:srgbClr val="70AD47">
                  <a:lumMod val="75000"/>
                </a:srgbClr>
              </a:buClr>
              <a:buNone/>
              <a:defRPr/>
            </a:pPr>
            <a:r>
              <a:rPr lang="ru-RU" sz="1050" b="1" i="0" dirty="0" smtClean="0">
                <a:solidFill>
                  <a:srgbClr val="163470"/>
                </a:solidFill>
              </a:rPr>
              <a:t>Публикации</a:t>
            </a:r>
            <a:r>
              <a:rPr lang="ru-RU" sz="1050" b="1" i="0" dirty="0">
                <a:solidFill>
                  <a:srgbClr val="163470"/>
                </a:solidFill>
              </a:rPr>
              <a:t>: </a:t>
            </a:r>
            <a:r>
              <a:rPr lang="ru-RU" sz="1050" dirty="0" err="1" smtClean="0"/>
              <a:t>Ельчининова</a:t>
            </a:r>
            <a:r>
              <a:rPr lang="ru-RU" sz="1050" dirty="0" smtClean="0"/>
              <a:t> О.А., Пузанов А.В., Кузнецова О.В., Рождественская Т.А. Биогенная аккумуляция и трансформация марганца в ландшафтах высокогорного пояса Телецкого озера (Горный Алтай) // Фундаментальные основы биогеохимических технологий и перспективы их применения в охране природы, сельском хозяйстве и медицине. Труды XII Международной биогеохимической школы, посвященной 175-летию со дня рождения В. В. Докучаева. Тула, 2021. С. 370-374.</a:t>
            </a:r>
            <a:endParaRPr kumimoji="0" lang="ru-RU" sz="1050" b="1" i="0" u="none" strike="noStrike" kern="1200" cap="none" spc="0" normalizeH="0" baseline="0" noProof="0" dirty="0">
              <a:ln>
                <a:noFill/>
              </a:ln>
              <a:solidFill>
                <a:srgbClr val="163470"/>
              </a:solidFill>
              <a:effectLst/>
              <a:uLnTx/>
              <a:uFillTx/>
              <a:latin typeface="Calibri"/>
              <a:ea typeface="+mn-ea"/>
              <a:cs typeface="+mn-cs"/>
            </a:endParaRPr>
          </a:p>
        </p:txBody>
      </p:sp>
      <p:sp>
        <p:nvSpPr>
          <p:cNvPr id="13" name="TextBox 12"/>
          <p:cNvSpPr txBox="1"/>
          <p:nvPr/>
        </p:nvSpPr>
        <p:spPr>
          <a:xfrm>
            <a:off x="5231219" y="2179677"/>
            <a:ext cx="6581554" cy="392400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indent="0">
              <a:spcBef>
                <a:spcPts val="0"/>
              </a:spcBef>
              <a:buClr>
                <a:srgbClr val="70AD47">
                  <a:lumMod val="75000"/>
                </a:srgbClr>
              </a:buClr>
              <a:buNone/>
              <a:defRPr/>
            </a:pPr>
            <a:r>
              <a:rPr lang="ru-RU" sz="1600" dirty="0" smtClean="0">
                <a:solidFill>
                  <a:srgbClr val="163470"/>
                </a:solidFill>
                <a:latin typeface="Calibri"/>
              </a:rPr>
              <a:t>Экологическая оценка биохимической ситуации необходима для разработки программ мониторинга, оценки современного состояния природной среды и потенциальной трансформации антропогенной деятельности человека.</a:t>
            </a:r>
          </a:p>
          <a:p>
            <a:pPr marL="0" indent="0">
              <a:spcBef>
                <a:spcPts val="0"/>
              </a:spcBef>
              <a:buClr>
                <a:srgbClr val="70AD47">
                  <a:lumMod val="75000"/>
                </a:srgbClr>
              </a:buClr>
              <a:buNone/>
              <a:defRPr/>
            </a:pPr>
            <a:r>
              <a:rPr lang="ru-RU" sz="1600" dirty="0" smtClean="0">
                <a:solidFill>
                  <a:srgbClr val="163470"/>
                </a:solidFill>
                <a:latin typeface="Calibri"/>
              </a:rPr>
              <a:t>Средние содержания биогенных и токсичных элементов во всех компонентах горно-тундровых ландшафтов находятся в пределах </a:t>
            </a:r>
            <a:r>
              <a:rPr lang="ru-RU" sz="1600" dirty="0" err="1" smtClean="0">
                <a:solidFill>
                  <a:srgbClr val="163470"/>
                </a:solidFill>
                <a:latin typeface="Calibri"/>
              </a:rPr>
              <a:t>кларковых</a:t>
            </a:r>
            <a:r>
              <a:rPr lang="ru-RU" sz="1600" dirty="0" smtClean="0">
                <a:solidFill>
                  <a:srgbClr val="163470"/>
                </a:solidFill>
                <a:latin typeface="Calibri"/>
              </a:rPr>
              <a:t> значений и не превышают нормируемых показателей.</a:t>
            </a:r>
          </a:p>
          <a:p>
            <a:pPr marL="0" lvl="0" indent="0">
              <a:spcBef>
                <a:spcPts val="0"/>
              </a:spcBef>
              <a:buClr>
                <a:srgbClr val="70AD47">
                  <a:lumMod val="75000"/>
                </a:srgbClr>
              </a:buClr>
              <a:buNone/>
              <a:defRPr/>
            </a:pPr>
            <a:r>
              <a:rPr lang="ru-RU" sz="1600" dirty="0" smtClean="0">
                <a:solidFill>
                  <a:srgbClr val="163470"/>
                </a:solidFill>
                <a:latin typeface="Calibri"/>
              </a:rPr>
              <a:t>Основным биологическим источником привнесения химических элементов в горно-тундровые почвы являются корни растений. </a:t>
            </a:r>
          </a:p>
          <a:p>
            <a:pPr marL="0" lvl="0" indent="0">
              <a:spcBef>
                <a:spcPts val="0"/>
              </a:spcBef>
              <a:buClr>
                <a:srgbClr val="70AD47">
                  <a:lumMod val="75000"/>
                </a:srgbClr>
              </a:buClr>
              <a:buNone/>
              <a:defRPr/>
            </a:pPr>
            <a:r>
              <a:rPr lang="ru-RU" sz="1600" dirty="0" smtClean="0">
                <a:solidFill>
                  <a:srgbClr val="163470"/>
                </a:solidFill>
                <a:latin typeface="Calibri"/>
              </a:rPr>
              <a:t>В зависимости от величины коэффициента биологического поглощения </a:t>
            </a:r>
            <a:r>
              <a:rPr lang="ru-RU" sz="1600" dirty="0" err="1" smtClean="0">
                <a:solidFill>
                  <a:srgbClr val="163470"/>
                </a:solidFill>
                <a:latin typeface="Calibri"/>
              </a:rPr>
              <a:t>Mn</a:t>
            </a:r>
            <a:r>
              <a:rPr lang="ru-RU" sz="1600" dirty="0" smtClean="0">
                <a:solidFill>
                  <a:srgbClr val="163470"/>
                </a:solidFill>
                <a:latin typeface="Calibri"/>
              </a:rPr>
              <a:t>, </a:t>
            </a:r>
            <a:r>
              <a:rPr lang="ru-RU" sz="1600" dirty="0" err="1" smtClean="0">
                <a:solidFill>
                  <a:srgbClr val="163470"/>
                </a:solidFill>
                <a:latin typeface="Calibri"/>
              </a:rPr>
              <a:t>Zn</a:t>
            </a:r>
            <a:r>
              <a:rPr lang="ru-RU" sz="1600" dirty="0" smtClean="0">
                <a:solidFill>
                  <a:srgbClr val="163470"/>
                </a:solidFill>
                <a:latin typeface="Calibri"/>
              </a:rPr>
              <a:t>, </a:t>
            </a:r>
            <a:r>
              <a:rPr lang="ru-RU" sz="1600" dirty="0" err="1" smtClean="0">
                <a:solidFill>
                  <a:srgbClr val="163470"/>
                </a:solidFill>
                <a:latin typeface="Calibri"/>
              </a:rPr>
              <a:t>Cu</a:t>
            </a:r>
            <a:r>
              <a:rPr lang="ru-RU" sz="1600" dirty="0" smtClean="0">
                <a:solidFill>
                  <a:srgbClr val="163470"/>
                </a:solidFill>
                <a:latin typeface="Calibri"/>
              </a:rPr>
              <a:t> и </a:t>
            </a:r>
            <a:r>
              <a:rPr lang="ru-RU" sz="1600" dirty="0" err="1" smtClean="0">
                <a:solidFill>
                  <a:srgbClr val="163470"/>
                </a:solidFill>
                <a:latin typeface="Calibri"/>
              </a:rPr>
              <a:t>Pb</a:t>
            </a:r>
            <a:r>
              <a:rPr lang="ru-RU" sz="1600" dirty="0" smtClean="0">
                <a:solidFill>
                  <a:srgbClr val="163470"/>
                </a:solidFill>
                <a:latin typeface="Calibri"/>
              </a:rPr>
              <a:t> являются элементами биологического накопления (Кб &gt; 1), </a:t>
            </a:r>
            <a:r>
              <a:rPr lang="ru-RU" sz="1600" dirty="0" err="1" smtClean="0">
                <a:solidFill>
                  <a:srgbClr val="163470"/>
                </a:solidFill>
                <a:latin typeface="Calibri"/>
              </a:rPr>
              <a:t>Fe</a:t>
            </a:r>
            <a:r>
              <a:rPr lang="ru-RU" sz="1600" dirty="0" smtClean="0">
                <a:solidFill>
                  <a:srgbClr val="163470"/>
                </a:solidFill>
                <a:latin typeface="Calibri"/>
              </a:rPr>
              <a:t> (Кб &lt; 1) – биологического захвата. Содержание элементов в сухом веществе растений превышает содержание подвижных форм в почве (КН&gt;1) и доступные формы их активно извлекаются растениями. </a:t>
            </a:r>
          </a:p>
          <a:p>
            <a:pPr marL="0" lvl="0" indent="0">
              <a:spcBef>
                <a:spcPts val="0"/>
              </a:spcBef>
              <a:buClr>
                <a:srgbClr val="70AD47">
                  <a:lumMod val="75000"/>
                </a:srgbClr>
              </a:buClr>
              <a:buNone/>
              <a:defRPr/>
            </a:pPr>
            <a:r>
              <a:rPr lang="ru-RU" sz="1600" dirty="0" smtClean="0">
                <a:solidFill>
                  <a:srgbClr val="163470"/>
                </a:solidFill>
                <a:latin typeface="Calibri"/>
              </a:rPr>
              <a:t>Расчет коэффициентов корневого барьера показал, что для железа и меди характерным является барьерный тип накопления (</a:t>
            </a:r>
            <a:r>
              <a:rPr lang="ru-RU" sz="1600" dirty="0" err="1" smtClean="0">
                <a:solidFill>
                  <a:srgbClr val="163470"/>
                </a:solidFill>
                <a:latin typeface="Calibri"/>
              </a:rPr>
              <a:t>Ккб</a:t>
            </a:r>
            <a:r>
              <a:rPr lang="ru-RU" sz="1600" dirty="0" smtClean="0">
                <a:solidFill>
                  <a:srgbClr val="163470"/>
                </a:solidFill>
                <a:latin typeface="Calibri"/>
              </a:rPr>
              <a:t>&gt;1).</a:t>
            </a:r>
          </a:p>
        </p:txBody>
      </p:sp>
      <p:sp>
        <p:nvSpPr>
          <p:cNvPr id="9" name="Заголовок 1"/>
          <p:cNvSpPr>
            <a:spLocks noGrp="1"/>
          </p:cNvSpPr>
          <p:nvPr>
            <p:ph type="title" idx="4294967295"/>
          </p:nvPr>
        </p:nvSpPr>
        <p:spPr>
          <a:xfrm>
            <a:off x="435934" y="1177917"/>
            <a:ext cx="11387470" cy="590931"/>
          </a:xfrm>
          <a:noFill/>
        </p:spPr>
        <p:txBody>
          <a:bodyPr wrap="square" rtlCol="0">
            <a:spAutoFit/>
          </a:bodyPr>
          <a:lstStyle/>
          <a:p>
            <a:pPr algn="ctr"/>
            <a:r>
              <a:rPr lang="ru-RU" sz="1800" b="1" dirty="0" smtClean="0">
                <a:solidFill>
                  <a:srgbClr val="163470"/>
                </a:solidFill>
                <a:latin typeface="+mn-lt"/>
                <a:ea typeface="Calibri" panose="020F0502020204030204" pitchFamily="34" charset="0"/>
              </a:rPr>
              <a:t>Биогеохимические особенности микроэлементов и тяжелых металлов в тундровых ландшафтах бассейна Телецкого озера</a:t>
            </a:r>
            <a:endParaRPr lang="ru-RU" sz="1800" b="1" dirty="0">
              <a:solidFill>
                <a:srgbClr val="163470"/>
              </a:solidFill>
              <a:latin typeface="+mn-lt"/>
              <a:ea typeface="+mn-ea"/>
              <a:cs typeface="+mn-cs"/>
            </a:endParaRP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732261" y="5448869"/>
            <a:ext cx="4320000" cy="261608"/>
          </a:xfrm>
          <a:prstGeom prst="rect">
            <a:avLst/>
          </a:prstGeom>
          <a:noFill/>
        </p:spPr>
        <p:txBody>
          <a:bodyPr wrap="square" lIns="91438" tIns="45719" rIns="91438" bIns="45719" rtlCol="0">
            <a:spAutoFit/>
          </a:bodyPr>
          <a:lstStyle/>
          <a:p>
            <a:pPr lvl="0" algn="ctr">
              <a:defRPr/>
            </a:pPr>
            <a:r>
              <a:rPr kumimoji="0" lang="ru-RU" sz="1100" i="0" u="none" strike="noStrike" kern="1200" cap="none" spc="0" normalizeH="0" baseline="0" noProof="0" dirty="0" smtClean="0">
                <a:ln>
                  <a:noFill/>
                </a:ln>
                <a:solidFill>
                  <a:srgbClr val="163470"/>
                </a:solidFill>
                <a:effectLst/>
                <a:uLnTx/>
                <a:uFillTx/>
                <a:latin typeface="Calibri"/>
                <a:ea typeface="+mn-ea"/>
                <a:cs typeface="+mn-cs"/>
              </a:rPr>
              <a:t>Горно-тундровая</a:t>
            </a:r>
            <a:r>
              <a:rPr kumimoji="0" lang="ru-RU" sz="1100" i="0" u="none" strike="noStrike" kern="1200" cap="none" spc="0" normalizeH="0" noProof="0" dirty="0" smtClean="0">
                <a:ln>
                  <a:noFill/>
                </a:ln>
                <a:solidFill>
                  <a:srgbClr val="163470"/>
                </a:solidFill>
                <a:effectLst/>
                <a:uLnTx/>
                <a:uFillTx/>
                <a:latin typeface="Calibri"/>
                <a:ea typeface="+mn-ea"/>
                <a:cs typeface="+mn-cs"/>
              </a:rPr>
              <a:t> почва</a:t>
            </a:r>
            <a:endParaRPr kumimoji="0" lang="ru-RU" sz="1100" i="0" u="none" strike="noStrike" kern="1200" cap="none" spc="0" normalizeH="0" baseline="0" noProof="0" dirty="0">
              <a:ln>
                <a:noFill/>
              </a:ln>
              <a:solidFill>
                <a:srgbClr val="163470"/>
              </a:solidFill>
              <a:effectLst/>
              <a:uLnTx/>
              <a:uFillTx/>
              <a:latin typeface="Calibri"/>
              <a:ea typeface="+mn-ea"/>
              <a:cs typeface="+mn-cs"/>
            </a:endParaRPr>
          </a:p>
        </p:txBody>
      </p:sp>
      <p:pic>
        <p:nvPicPr>
          <p:cNvPr id="17" name="Рисунок 16" descr="logotip rgb.png"/>
          <p:cNvPicPr>
            <a:picLocks noChangeAspect="1"/>
          </p:cNvPicPr>
          <p:nvPr/>
        </p:nvPicPr>
        <p:blipFill>
          <a:blip r:embed="rId3" cstate="print"/>
          <a:stretch>
            <a:fillRect/>
          </a:stretch>
        </p:blipFill>
        <p:spPr>
          <a:xfrm>
            <a:off x="725849" y="70869"/>
            <a:ext cx="983732" cy="985722"/>
          </a:xfrm>
          <a:prstGeom prst="rect">
            <a:avLst/>
          </a:prstGeom>
        </p:spPr>
      </p:pic>
    </p:spTree>
    <p:extLst>
      <p:ext uri="{BB962C8B-B14F-4D97-AF65-F5344CB8AC3E}">
        <p14:creationId xmlns:p14="http://schemas.microsoft.com/office/powerpoint/2010/main" val="2384803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
        <p:nvSpPr>
          <p:cNvPr id="8" name="Прямоугольник 7"/>
          <p:cNvSpPr/>
          <p:nvPr/>
        </p:nvSpPr>
        <p:spPr>
          <a:xfrm>
            <a:off x="8229601" y="1768912"/>
            <a:ext cx="3583172" cy="307775"/>
          </a:xfrm>
          <a:prstGeom prst="rect">
            <a:avLst/>
          </a:prstGeom>
        </p:spPr>
        <p:txBody>
          <a:bodyPr wrap="square" lIns="91438" tIns="45719" rIns="91438" bIns="45719">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smtClean="0">
                <a:ln>
                  <a:noFill/>
                </a:ln>
                <a:solidFill>
                  <a:srgbClr val="1B4089"/>
                </a:solidFill>
                <a:effectLst/>
                <a:uLnTx/>
                <a:uFillTx/>
                <a:latin typeface="Calibri"/>
                <a:ea typeface="Verdana" pitchFamily="34" charset="0"/>
                <a:cs typeface="+mn-cs"/>
              </a:rPr>
              <a:t>Авторы:</a:t>
            </a:r>
            <a:r>
              <a:rPr kumimoji="0" lang="ru-RU" sz="1400" b="1" i="1" u="none" strike="noStrike" kern="1200" cap="none" spc="0" normalizeH="0" noProof="0" dirty="0" smtClean="0">
                <a:ln>
                  <a:noFill/>
                </a:ln>
                <a:solidFill>
                  <a:srgbClr val="1B4089"/>
                </a:solidFill>
                <a:effectLst/>
                <a:uLnTx/>
                <a:uFillTx/>
                <a:latin typeface="Calibri"/>
                <a:ea typeface="Verdana" pitchFamily="34" charset="0"/>
                <a:cs typeface="+mn-cs"/>
              </a:rPr>
              <a:t> </a:t>
            </a:r>
            <a:r>
              <a:rPr kumimoji="0" lang="ru-RU" sz="1400" b="1" i="1" strike="noStrike" kern="1200" cap="none" spc="0" normalizeH="0" baseline="0" noProof="0" dirty="0" smtClean="0">
                <a:ln>
                  <a:noFill/>
                </a:ln>
                <a:solidFill>
                  <a:srgbClr val="1B4089"/>
                </a:solidFill>
                <a:effectLst/>
                <a:uLnTx/>
                <a:uFillTx/>
                <a:latin typeface="Calibri"/>
                <a:ea typeface="Verdana" pitchFamily="34" charset="0"/>
                <a:cs typeface="+mn-cs"/>
              </a:rPr>
              <a:t>Кудрявцев</a:t>
            </a:r>
            <a:r>
              <a:rPr kumimoji="0" lang="ru-RU" sz="1400" b="1" i="1" strike="noStrike" kern="1200" cap="none" spc="0" normalizeH="0" noProof="0" dirty="0" smtClean="0">
                <a:ln>
                  <a:noFill/>
                </a:ln>
                <a:solidFill>
                  <a:srgbClr val="1B4089"/>
                </a:solidFill>
                <a:effectLst/>
                <a:uLnTx/>
                <a:uFillTx/>
                <a:latin typeface="Calibri"/>
                <a:ea typeface="Verdana" pitchFamily="34" charset="0"/>
                <a:cs typeface="+mn-cs"/>
              </a:rPr>
              <a:t> Н.Г., Сафонова В.Ю.</a:t>
            </a:r>
            <a:endParaRPr kumimoji="0" lang="ru-RU" sz="1400" b="0" i="1" strike="noStrike" kern="1200" cap="none" spc="0" normalizeH="0" baseline="0" noProof="0" dirty="0">
              <a:ln>
                <a:noFill/>
              </a:ln>
              <a:solidFill>
                <a:srgbClr val="1B4089"/>
              </a:solidFill>
              <a:effectLst/>
              <a:uLnTx/>
              <a:uFillTx/>
              <a:latin typeface="Calibri"/>
              <a:ea typeface="Verdana" pitchFamily="34" charset="0"/>
              <a:cs typeface="+mn-cs"/>
            </a:endParaRPr>
          </a:p>
        </p:txBody>
      </p:sp>
      <p:sp>
        <p:nvSpPr>
          <p:cNvPr id="10" name="TextBox 9"/>
          <p:cNvSpPr txBox="1"/>
          <p:nvPr/>
        </p:nvSpPr>
        <p:spPr>
          <a:xfrm>
            <a:off x="446565" y="5946675"/>
            <a:ext cx="11520000" cy="738662"/>
          </a:xfrm>
          <a:prstGeom prst="rect">
            <a:avLst/>
          </a:prstGeom>
        </p:spPr>
        <p:txBody>
          <a:bodyPr wrap="square" lIns="91438" tIns="45719" rIns="91438" bIns="45719">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lvl="0" indent="0" algn="just">
              <a:buClr>
                <a:srgbClr val="70AD47">
                  <a:lumMod val="75000"/>
                </a:srgbClr>
              </a:buClr>
              <a:buNone/>
              <a:defRPr/>
            </a:pPr>
            <a:r>
              <a:rPr kumimoji="0" lang="ru-RU" sz="1050" b="1" i="0" u="none" strike="noStrike" kern="1200" cap="none" spc="0" normalizeH="0" baseline="0" noProof="0" dirty="0" smtClean="0">
                <a:ln>
                  <a:noFill/>
                </a:ln>
                <a:solidFill>
                  <a:srgbClr val="163470"/>
                </a:solidFill>
                <a:effectLst/>
                <a:uLnTx/>
                <a:uFillTx/>
                <a:latin typeface="Calibri"/>
                <a:ea typeface="+mn-ea"/>
                <a:cs typeface="+mn-cs"/>
              </a:rPr>
              <a:t>Публикации: </a:t>
            </a:r>
            <a:r>
              <a:rPr lang="en-US" sz="1050" dirty="0" err="1" smtClean="0"/>
              <a:t>Nikolay</a:t>
            </a:r>
            <a:r>
              <a:rPr lang="en-US" sz="1050" dirty="0" smtClean="0"/>
              <a:t> </a:t>
            </a:r>
            <a:r>
              <a:rPr lang="en-US" sz="1050" dirty="0" err="1" smtClean="0"/>
              <a:t>Kudryavtsev</a:t>
            </a:r>
            <a:r>
              <a:rPr lang="en-US" sz="1050" dirty="0" smtClean="0"/>
              <a:t>, </a:t>
            </a:r>
            <a:r>
              <a:rPr lang="en-US" sz="1050" dirty="0" err="1" smtClean="0"/>
              <a:t>Varvara</a:t>
            </a:r>
            <a:r>
              <a:rPr lang="en-US" sz="1050" dirty="0" smtClean="0"/>
              <a:t> </a:t>
            </a:r>
            <a:r>
              <a:rPr lang="en-US" sz="1050" dirty="0" err="1" smtClean="0"/>
              <a:t>Safonova</a:t>
            </a:r>
            <a:r>
              <a:rPr lang="en-US" sz="1050" dirty="0" smtClean="0"/>
              <a:t>, and </a:t>
            </a:r>
            <a:r>
              <a:rPr lang="en-US" sz="1050" dirty="0" err="1" smtClean="0"/>
              <a:t>Albina</a:t>
            </a:r>
            <a:r>
              <a:rPr lang="ru-RU" sz="1050" dirty="0" smtClean="0"/>
              <a:t> </a:t>
            </a:r>
            <a:r>
              <a:rPr lang="en-US" sz="1050" dirty="0" err="1" smtClean="0"/>
              <a:t>Temerbekova</a:t>
            </a:r>
            <a:r>
              <a:rPr lang="en-US" sz="1050" dirty="0" smtClean="0"/>
              <a:t> «On one approach to the detection of infrasonic signals of irregular natural phenomena in the instrumental observations time series at the student interdisciplinary testing ground»</a:t>
            </a:r>
            <a:r>
              <a:rPr lang="ru-RU" sz="1050" dirty="0" smtClean="0"/>
              <a:t> </a:t>
            </a:r>
            <a:r>
              <a:rPr lang="en-US" sz="1050" dirty="0" smtClean="0"/>
              <a:t>E3S Web Conf. </a:t>
            </a:r>
            <a:r>
              <a:rPr lang="ru-RU" sz="1050" dirty="0" err="1" smtClean="0"/>
              <a:t>Volume</a:t>
            </a:r>
            <a:r>
              <a:rPr lang="ru-RU" sz="1050" dirty="0" smtClean="0"/>
              <a:t> 270, 2021, </a:t>
            </a:r>
            <a:r>
              <a:rPr lang="ru-RU" sz="1050" dirty="0" err="1" smtClean="0"/>
              <a:t>International</a:t>
            </a:r>
            <a:r>
              <a:rPr lang="ru-RU" sz="1050" dirty="0" smtClean="0"/>
              <a:t> </a:t>
            </a:r>
            <a:r>
              <a:rPr lang="ru-RU" sz="1050" dirty="0" err="1" smtClean="0"/>
              <a:t>scientific</a:t>
            </a:r>
            <a:r>
              <a:rPr lang="ru-RU" sz="1050" dirty="0" smtClean="0"/>
              <a:t> </a:t>
            </a:r>
            <a:r>
              <a:rPr lang="ru-RU" sz="1050" dirty="0" err="1" smtClean="0"/>
              <a:t>forum</a:t>
            </a:r>
            <a:r>
              <a:rPr lang="ru-RU" sz="1050" dirty="0" smtClean="0"/>
              <a:t> </a:t>
            </a:r>
            <a:r>
              <a:rPr lang="ru-RU" sz="1050" dirty="0" err="1" smtClean="0"/>
              <a:t>on</a:t>
            </a:r>
            <a:r>
              <a:rPr lang="ru-RU" sz="1050" dirty="0" smtClean="0"/>
              <a:t> </a:t>
            </a:r>
            <a:r>
              <a:rPr lang="ru-RU" sz="1050" dirty="0" err="1" smtClean="0"/>
              <a:t>computer</a:t>
            </a:r>
            <a:r>
              <a:rPr lang="ru-RU" sz="1050" dirty="0" smtClean="0"/>
              <a:t> </a:t>
            </a:r>
            <a:r>
              <a:rPr lang="ru-RU" sz="1050" dirty="0" err="1" smtClean="0"/>
              <a:t>and</a:t>
            </a:r>
            <a:r>
              <a:rPr lang="ru-RU" sz="1050" dirty="0" smtClean="0"/>
              <a:t> </a:t>
            </a:r>
            <a:r>
              <a:rPr lang="ru-RU" sz="1050" dirty="0" err="1" smtClean="0"/>
              <a:t>energy</a:t>
            </a:r>
            <a:r>
              <a:rPr lang="ru-RU" sz="1050" dirty="0" smtClean="0"/>
              <a:t> </a:t>
            </a:r>
            <a:r>
              <a:rPr lang="ru-RU" sz="1050" dirty="0" err="1" smtClean="0"/>
              <a:t>Sciences</a:t>
            </a:r>
            <a:r>
              <a:rPr lang="ru-RU" sz="1050" dirty="0" smtClean="0"/>
              <a:t> (WFCES 2021) https://doi.org/10.1051/e3sconf/202127001026</a:t>
            </a:r>
            <a:r>
              <a:rPr kumimoji="0" lang="ru-RU" sz="1050" b="1" i="0" u="none" strike="noStrike" kern="1200" cap="none" spc="0" normalizeH="0" baseline="0" noProof="0" dirty="0" smtClean="0">
                <a:ln>
                  <a:noFill/>
                </a:ln>
                <a:solidFill>
                  <a:srgbClr val="163470"/>
                </a:solidFill>
                <a:effectLst/>
                <a:uLnTx/>
                <a:uFillTx/>
                <a:ea typeface="+mn-ea"/>
                <a:cs typeface="+mn-cs"/>
              </a:rPr>
              <a:t> </a:t>
            </a:r>
          </a:p>
          <a:p>
            <a:pPr marL="0" indent="0" algn="just">
              <a:buClr>
                <a:srgbClr val="70AD47">
                  <a:lumMod val="75000"/>
                </a:srgbClr>
              </a:buClr>
              <a:buNone/>
              <a:defRPr/>
            </a:pPr>
            <a:r>
              <a:rPr lang="ru-RU" sz="1050" dirty="0" smtClean="0"/>
              <a:t>Получено свидетельство о государственной регистрации программы для ЭВМ «Программа вычисления фрактальной размерности фрагмента временного ряда»</a:t>
            </a:r>
          </a:p>
        </p:txBody>
      </p:sp>
      <p:sp>
        <p:nvSpPr>
          <p:cNvPr id="13" name="TextBox 12"/>
          <p:cNvSpPr txBox="1"/>
          <p:nvPr/>
        </p:nvSpPr>
        <p:spPr>
          <a:xfrm>
            <a:off x="5330536" y="2160586"/>
            <a:ext cx="6492869" cy="352800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indent="0">
              <a:buNone/>
            </a:pPr>
            <a:r>
              <a:rPr lang="ru-RU" sz="1600" dirty="0" smtClean="0">
                <a:solidFill>
                  <a:srgbClr val="163470"/>
                </a:solidFill>
                <a:latin typeface="+mn-lt"/>
              </a:rPr>
              <a:t>Разработан способ обработки сигналов, полученных в процессе мониторинга инфразвуковой обстановки, позволяющий автоматизировать поиск фрагментов временных рядов, порождаемых нерегулярными природными явлениями. Суть метода заключается в предварительной обработке данных нормализованным разностным фильтром, сглаженным посредством операции </a:t>
            </a:r>
            <a:r>
              <a:rPr lang="ru-RU" sz="1600" dirty="0" err="1" smtClean="0">
                <a:solidFill>
                  <a:srgbClr val="163470"/>
                </a:solidFill>
                <a:latin typeface="+mn-lt"/>
              </a:rPr>
              <a:t>коэнволюции</a:t>
            </a:r>
            <a:r>
              <a:rPr lang="ru-RU" sz="1600" dirty="0" smtClean="0">
                <a:solidFill>
                  <a:srgbClr val="163470"/>
                </a:solidFill>
                <a:latin typeface="+mn-lt"/>
              </a:rPr>
              <a:t> с гауссовым ядром; определении шага сегментирования исследуемого временного ряда; вычислении фрактальных размерностей и усредненных амплитуд для каждого из сегментов и вычислении на их основе векторов изменений размерностей и амплитуд с последующим поэлементным умножением. Показано, что максимальные значения компонент результирующего вектора являются индикаторами временных меток местоположения искомых сигналов.</a:t>
            </a:r>
          </a:p>
          <a:p>
            <a:endParaRPr lang="ru-RU" sz="1400" dirty="0">
              <a:solidFill>
                <a:schemeClr val="accent5"/>
              </a:solidFill>
              <a:latin typeface="+mn-lt"/>
            </a:endParaRPr>
          </a:p>
        </p:txBody>
      </p:sp>
      <p:sp>
        <p:nvSpPr>
          <p:cNvPr id="9" name="Заголовок 1"/>
          <p:cNvSpPr>
            <a:spLocks noGrp="1"/>
          </p:cNvSpPr>
          <p:nvPr>
            <p:ph type="title" idx="4294967295"/>
          </p:nvPr>
        </p:nvSpPr>
        <p:spPr>
          <a:xfrm>
            <a:off x="425302" y="1180027"/>
            <a:ext cx="11387470" cy="590931"/>
          </a:xfrm>
          <a:noFill/>
        </p:spPr>
        <p:txBody>
          <a:bodyPr wrap="square" rtlCol="0">
            <a:spAutoFit/>
          </a:bodyPr>
          <a:lstStyle/>
          <a:p>
            <a:pPr algn="ctr"/>
            <a:r>
              <a:rPr lang="ru-RU" sz="1800" b="1" dirty="0" smtClean="0">
                <a:solidFill>
                  <a:srgbClr val="163470"/>
                </a:solidFill>
                <a:latin typeface="+mn-lt"/>
              </a:rPr>
              <a:t>Способ автоматического поиска фрагментов временного ряда, порождаемых нерегулярными природными явлениями, с использованием фрактальной размерности </a:t>
            </a:r>
            <a:r>
              <a:rPr lang="ru-RU" sz="1800" b="1" dirty="0" err="1" smtClean="0">
                <a:solidFill>
                  <a:srgbClr val="163470"/>
                </a:solidFill>
                <a:latin typeface="+mn-lt"/>
              </a:rPr>
              <a:t>Хигучи</a:t>
            </a:r>
            <a:endParaRPr lang="ru-RU" sz="1800" b="1" dirty="0">
              <a:solidFill>
                <a:srgbClr val="163470"/>
              </a:solidFill>
              <a:latin typeface="+mn-lt"/>
              <a:ea typeface="+mn-ea"/>
              <a:cs typeface="+mn-cs"/>
            </a:endParaRP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728388" y="5109822"/>
            <a:ext cx="4320000" cy="600162"/>
          </a:xfrm>
          <a:prstGeom prst="rect">
            <a:avLst/>
          </a:prstGeom>
          <a:noFill/>
        </p:spPr>
        <p:txBody>
          <a:bodyPr wrap="square" lIns="91438" tIns="45719" rIns="91438" bIns="45719" rtlCol="0">
            <a:spAutoFit/>
          </a:bodyPr>
          <a:lstStyle/>
          <a:p>
            <a:pPr lvl="0" algn="ctr">
              <a:defRPr/>
            </a:pPr>
            <a:r>
              <a:rPr lang="ru-RU" sz="1100" dirty="0" smtClean="0">
                <a:solidFill>
                  <a:srgbClr val="163470"/>
                </a:solidFill>
              </a:rPr>
              <a:t>Результаты вычислительного эксперимента с вектором произведений разностей фрактальных размерностей и разностей амплитуд для «события» от 21.12.2018</a:t>
            </a:r>
            <a:endParaRPr kumimoji="0" lang="ru-RU" sz="1100" b="1" i="0" u="none" strike="noStrike" kern="1200" cap="none" spc="0" normalizeH="0" baseline="0" noProof="0" dirty="0">
              <a:ln>
                <a:noFill/>
              </a:ln>
              <a:solidFill>
                <a:srgbClr val="163470"/>
              </a:solidFill>
              <a:effectLst/>
              <a:uLnTx/>
              <a:uFillTx/>
              <a:latin typeface="Calibri"/>
              <a:ea typeface="+mn-ea"/>
              <a:cs typeface="+mn-cs"/>
            </a:endParaRPr>
          </a:p>
        </p:txBody>
      </p:sp>
      <p:sp>
        <p:nvSpPr>
          <p:cNvPr id="16" name="TextBox 15"/>
          <p:cNvSpPr txBox="1"/>
          <p:nvPr/>
        </p:nvSpPr>
        <p:spPr>
          <a:xfrm>
            <a:off x="731518" y="326004"/>
            <a:ext cx="1057525" cy="369332"/>
          </a:xfrm>
          <a:prstGeom prst="rect">
            <a:avLst/>
          </a:prstGeom>
          <a:noFill/>
        </p:spPr>
        <p:txBody>
          <a:bodyPr wrap="square" rtlCol="0">
            <a:spAutoFit/>
          </a:bodyPr>
          <a:lstStyle/>
          <a:p>
            <a:endParaRPr lang="ru-RU" dirty="0"/>
          </a:p>
        </p:txBody>
      </p:sp>
      <p:pic>
        <p:nvPicPr>
          <p:cNvPr id="1026" name="Рисунок 7" descr="infra_181221_proton_diff_DA.png"/>
          <p:cNvPicPr>
            <a:picLocks noChangeAspect="1" noChangeArrowheads="1"/>
          </p:cNvPicPr>
          <p:nvPr/>
        </p:nvPicPr>
        <p:blipFill>
          <a:blip r:embed="rId2"/>
          <a:srcRect/>
          <a:stretch>
            <a:fillRect/>
          </a:stretch>
        </p:blipFill>
        <p:spPr bwMode="auto">
          <a:xfrm>
            <a:off x="842482" y="2174306"/>
            <a:ext cx="3888917" cy="2880000"/>
          </a:xfrm>
          <a:prstGeom prst="rect">
            <a:avLst/>
          </a:prstGeom>
          <a:noFill/>
          <a:ln w="9525">
            <a:noFill/>
            <a:miter lim="800000"/>
            <a:headEnd/>
            <a:tailEnd/>
          </a:ln>
        </p:spPr>
      </p:pic>
      <p:pic>
        <p:nvPicPr>
          <p:cNvPr id="14" name="Рисунок 13" descr="logotip rgb.png"/>
          <p:cNvPicPr>
            <a:picLocks noChangeAspect="1"/>
          </p:cNvPicPr>
          <p:nvPr/>
        </p:nvPicPr>
        <p:blipFill>
          <a:blip r:embed="rId3" cstate="print"/>
          <a:stretch>
            <a:fillRect/>
          </a:stretch>
        </p:blipFill>
        <p:spPr>
          <a:xfrm>
            <a:off x="725849" y="70869"/>
            <a:ext cx="983732" cy="985722"/>
          </a:xfrm>
          <a:prstGeom prst="rect">
            <a:avLst/>
          </a:prstGeom>
        </p:spPr>
      </p:pic>
    </p:spTree>
    <p:extLst>
      <p:ext uri="{BB962C8B-B14F-4D97-AF65-F5344CB8AC3E}">
        <p14:creationId xmlns:p14="http://schemas.microsoft.com/office/powerpoint/2010/main" val="2384803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
        <p:nvSpPr>
          <p:cNvPr id="8" name="Прямоугольник 7"/>
          <p:cNvSpPr/>
          <p:nvPr/>
        </p:nvSpPr>
        <p:spPr>
          <a:xfrm>
            <a:off x="8169334" y="1519528"/>
            <a:ext cx="3643438" cy="307775"/>
          </a:xfrm>
          <a:prstGeom prst="rect">
            <a:avLst/>
          </a:prstGeom>
        </p:spPr>
        <p:txBody>
          <a:bodyPr wrap="square" lIns="91438" tIns="45719" rIns="91438" bIns="45719">
            <a:spAutoFit/>
          </a:bodyPr>
          <a:lstStyle/>
          <a:p>
            <a:pPr lvl="0" algn="r">
              <a:defRPr/>
            </a:pPr>
            <a:r>
              <a:rPr lang="ru-RU" sz="1400" b="1" i="1" dirty="0" smtClean="0">
                <a:solidFill>
                  <a:srgbClr val="1B4089"/>
                </a:solidFill>
                <a:ea typeface="Verdana" pitchFamily="34" charset="0"/>
              </a:rPr>
              <a:t>Авторы: </a:t>
            </a:r>
            <a:r>
              <a:rPr lang="ru-RU" sz="1400" b="1" i="1" dirty="0" err="1" smtClean="0">
                <a:solidFill>
                  <a:srgbClr val="1B4089"/>
                </a:solidFill>
                <a:ea typeface="Verdana" pitchFamily="34" charset="0"/>
              </a:rPr>
              <a:t>Кыров</a:t>
            </a:r>
            <a:r>
              <a:rPr lang="ru-RU" sz="1400" b="1" i="1" dirty="0" smtClean="0">
                <a:solidFill>
                  <a:srgbClr val="1B4089"/>
                </a:solidFill>
                <a:ea typeface="Verdana" pitchFamily="34" charset="0"/>
              </a:rPr>
              <a:t> В.А.</a:t>
            </a:r>
            <a:endParaRPr lang="ru-RU" sz="1400" i="1" dirty="0">
              <a:solidFill>
                <a:srgbClr val="1B4089"/>
              </a:solidFill>
              <a:ea typeface="Verdana" pitchFamily="34" charset="0"/>
            </a:endParaRPr>
          </a:p>
        </p:txBody>
      </p:sp>
      <p:sp>
        <p:nvSpPr>
          <p:cNvPr id="13" name="TextBox 12"/>
          <p:cNvSpPr txBox="1"/>
          <p:nvPr/>
        </p:nvSpPr>
        <p:spPr>
          <a:xfrm>
            <a:off x="446567" y="1900811"/>
            <a:ext cx="11360455" cy="172800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lvl="0" indent="0">
              <a:spcBef>
                <a:spcPts val="0"/>
              </a:spcBef>
              <a:buClr>
                <a:srgbClr val="70AD47">
                  <a:lumMod val="75000"/>
                </a:srgbClr>
              </a:buClr>
              <a:buNone/>
              <a:defRPr/>
            </a:pPr>
            <a:r>
              <a:rPr lang="ru-RU" sz="1600" dirty="0" smtClean="0">
                <a:solidFill>
                  <a:srgbClr val="163470"/>
                </a:solidFill>
                <a:latin typeface="+mn-lt"/>
              </a:rPr>
              <a:t>Установлена связь физических структур с почти n-транзитивными группами Ли преобразований.</a:t>
            </a:r>
          </a:p>
          <a:p>
            <a:pPr marL="0" lvl="0" indent="0">
              <a:spcBef>
                <a:spcPts val="0"/>
              </a:spcBef>
              <a:buClr>
                <a:srgbClr val="70AD47">
                  <a:lumMod val="75000"/>
                </a:srgbClr>
              </a:buClr>
              <a:buNone/>
              <a:defRPr/>
            </a:pPr>
            <a:r>
              <a:rPr lang="ru-RU" sz="1600" dirty="0" smtClean="0">
                <a:solidFill>
                  <a:srgbClr val="163470"/>
                </a:solidFill>
                <a:latin typeface="+mn-lt"/>
              </a:rPr>
              <a:t>Получены некоторые результаты по расширению группы параллельных переносов трёхмерного пространства до локально близко дважды транзитивной группы преобразований этого же пространства. Дана характеристика алгебры Ли группы преобразований.</a:t>
            </a:r>
          </a:p>
          <a:p>
            <a:pPr marL="0" lvl="0" indent="0">
              <a:spcBef>
                <a:spcPts val="0"/>
              </a:spcBef>
              <a:buClr>
                <a:srgbClr val="70AD47">
                  <a:lumMod val="75000"/>
                </a:srgbClr>
              </a:buClr>
              <a:buNone/>
              <a:defRPr/>
            </a:pPr>
            <a:r>
              <a:rPr lang="ru-RU" sz="1600" dirty="0" smtClean="0">
                <a:solidFill>
                  <a:srgbClr val="163470"/>
                </a:solidFill>
                <a:latin typeface="+mn-lt"/>
              </a:rPr>
              <a:t>Решена особая система функциональных уравнений, возникающих в задаче вложения аддитивной </a:t>
            </a:r>
            <a:r>
              <a:rPr lang="ru-RU" sz="1600" dirty="0" err="1" smtClean="0">
                <a:solidFill>
                  <a:srgbClr val="163470"/>
                </a:solidFill>
                <a:latin typeface="+mn-lt"/>
              </a:rPr>
              <a:t>двуметрической</a:t>
            </a:r>
            <a:r>
              <a:rPr lang="ru-RU" sz="1600" dirty="0" smtClean="0">
                <a:solidFill>
                  <a:srgbClr val="163470"/>
                </a:solidFill>
                <a:latin typeface="+mn-lt"/>
              </a:rPr>
              <a:t> феноменологически симметричной геометрии двух множеств ранга (2,2) в мультипликативную </a:t>
            </a:r>
            <a:r>
              <a:rPr lang="ru-RU" sz="1600" dirty="0" err="1" smtClean="0">
                <a:solidFill>
                  <a:srgbClr val="163470"/>
                </a:solidFill>
                <a:latin typeface="+mn-lt"/>
              </a:rPr>
              <a:t>двуметрическую</a:t>
            </a:r>
            <a:r>
              <a:rPr lang="ru-RU" sz="1600" dirty="0" smtClean="0">
                <a:solidFill>
                  <a:srgbClr val="163470"/>
                </a:solidFill>
                <a:latin typeface="+mn-lt"/>
              </a:rPr>
              <a:t> феноменологически симметричную геометрию двух множеств ранга (3,2).</a:t>
            </a:r>
          </a:p>
        </p:txBody>
      </p:sp>
      <p:sp>
        <p:nvSpPr>
          <p:cNvPr id="9" name="Заголовок 1"/>
          <p:cNvSpPr>
            <a:spLocks noGrp="1"/>
          </p:cNvSpPr>
          <p:nvPr>
            <p:ph type="title" idx="4294967295"/>
          </p:nvPr>
        </p:nvSpPr>
        <p:spPr>
          <a:xfrm>
            <a:off x="425302" y="1175189"/>
            <a:ext cx="11387470" cy="341632"/>
          </a:xfrm>
          <a:noFill/>
        </p:spPr>
        <p:txBody>
          <a:bodyPr wrap="square" rtlCol="0">
            <a:spAutoFit/>
          </a:bodyPr>
          <a:lstStyle/>
          <a:p>
            <a:pPr algn="ctr"/>
            <a:r>
              <a:rPr lang="ru-RU" sz="1800" b="1" dirty="0" smtClean="0">
                <a:solidFill>
                  <a:srgbClr val="163470"/>
                </a:solidFill>
                <a:latin typeface="+mn-lt"/>
              </a:rPr>
              <a:t>Изучение связи кратно транзитивных групп преобразований с геометриями двух множеств</a:t>
            </a:r>
            <a:endParaRPr lang="ru-RU" sz="1800" b="1" dirty="0">
              <a:solidFill>
                <a:srgbClr val="163470"/>
              </a:solidFill>
              <a:latin typeface="+mn-lt"/>
              <a:ea typeface="+mn-ea"/>
              <a:cs typeface="+mn-cs"/>
            </a:endParaRP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5"/>
          <p:cNvSpPr txBox="1"/>
          <p:nvPr/>
        </p:nvSpPr>
        <p:spPr>
          <a:xfrm>
            <a:off x="731518" y="326004"/>
            <a:ext cx="1057525" cy="369332"/>
          </a:xfrm>
          <a:prstGeom prst="rect">
            <a:avLst/>
          </a:prstGeom>
          <a:noFill/>
        </p:spPr>
        <p:txBody>
          <a:bodyPr wrap="square" rtlCol="0">
            <a:spAutoFit/>
          </a:bodyPr>
          <a:lstStyle/>
          <a:p>
            <a:endParaRPr lang="ru-RU" dirty="0"/>
          </a:p>
        </p:txBody>
      </p:sp>
      <p:sp>
        <p:nvSpPr>
          <p:cNvPr id="23" name="TextBox 22"/>
          <p:cNvSpPr txBox="1"/>
          <p:nvPr/>
        </p:nvSpPr>
        <p:spPr>
          <a:xfrm>
            <a:off x="470020" y="5624654"/>
            <a:ext cx="11520000" cy="1061827"/>
          </a:xfrm>
          <a:prstGeom prst="rect">
            <a:avLst/>
          </a:prstGeom>
        </p:spPr>
        <p:txBody>
          <a:bodyPr wrap="square" lIns="91438" tIns="45719" rIns="91438" bIns="45719">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lvl="0" indent="0" algn="just">
              <a:buNone/>
            </a:pPr>
            <a:r>
              <a:rPr kumimoji="0" lang="ru-RU" sz="1050" b="1" i="0" u="none" strike="noStrike" kern="1200" cap="none" spc="0" normalizeH="0" baseline="0" noProof="0" dirty="0" smtClean="0">
                <a:ln>
                  <a:noFill/>
                </a:ln>
                <a:solidFill>
                  <a:srgbClr val="163470"/>
                </a:solidFill>
                <a:effectLst/>
                <a:uLnTx/>
                <a:uFillTx/>
                <a:latin typeface="Calibri"/>
                <a:ea typeface="+mn-ea"/>
                <a:cs typeface="+mn-cs"/>
              </a:rPr>
              <a:t>Публикации: </a:t>
            </a:r>
            <a:r>
              <a:rPr lang="ru-RU" sz="1050" dirty="0" smtClean="0"/>
              <a:t>В. А. </a:t>
            </a:r>
            <a:r>
              <a:rPr lang="ru-RU" sz="1050" dirty="0" err="1" smtClean="0"/>
              <a:t>Кыров</a:t>
            </a:r>
            <a:r>
              <a:rPr lang="ru-RU" sz="1050" dirty="0" smtClean="0"/>
              <a:t>, Г. Г. Михайличенко, “Невырожденные канонические решения одной системы функциональных уравнений”, </a:t>
            </a:r>
            <a:r>
              <a:rPr lang="ru-RU" sz="1050" dirty="0" err="1" smtClean="0"/>
              <a:t>Изв</a:t>
            </a:r>
            <a:r>
              <a:rPr lang="ru-RU" sz="1050" dirty="0" smtClean="0"/>
              <a:t>. вузов. </a:t>
            </a:r>
            <a:r>
              <a:rPr lang="ru-RU" sz="1050" dirty="0" err="1" smtClean="0"/>
              <a:t>Матем</a:t>
            </a:r>
            <a:r>
              <a:rPr lang="ru-RU" sz="1050" dirty="0" smtClean="0"/>
              <a:t>., 2021, 8, 46–55</a:t>
            </a:r>
            <a:r>
              <a:rPr lang="en-US" sz="1050" dirty="0" smtClean="0"/>
              <a:t> (</a:t>
            </a:r>
            <a:r>
              <a:rPr lang="en-US" sz="1050" dirty="0" err="1" smtClean="0"/>
              <a:t>WoS</a:t>
            </a:r>
            <a:r>
              <a:rPr lang="en-US" sz="1050" dirty="0" smtClean="0"/>
              <a:t>, Scopus, </a:t>
            </a:r>
            <a:r>
              <a:rPr lang="ru-RU" sz="1050" dirty="0" smtClean="0"/>
              <a:t>ВАК</a:t>
            </a:r>
            <a:r>
              <a:rPr lang="en-US" sz="1050" dirty="0" smtClean="0"/>
              <a:t>);</a:t>
            </a:r>
          </a:p>
          <a:p>
            <a:pPr marL="0" lvl="0" indent="0" algn="just">
              <a:buNone/>
            </a:pPr>
            <a:r>
              <a:rPr lang="ru-RU" sz="1050" dirty="0" smtClean="0"/>
              <a:t>В. А. </a:t>
            </a:r>
            <a:r>
              <a:rPr lang="ru-RU" sz="1050" dirty="0" err="1" smtClean="0"/>
              <a:t>Кыров</a:t>
            </a:r>
            <a:r>
              <a:rPr lang="ru-RU" sz="1050" dirty="0" smtClean="0"/>
              <a:t>, “Кратно транзитивная группа Ли преобразований как физическая структура”, </a:t>
            </a:r>
            <a:r>
              <a:rPr lang="ru-RU" sz="1050" dirty="0" err="1" smtClean="0"/>
              <a:t>Матем</a:t>
            </a:r>
            <a:r>
              <a:rPr lang="ru-RU" sz="1050" dirty="0" smtClean="0"/>
              <a:t>. тр., 24:2 (2021), 81–104. </a:t>
            </a:r>
            <a:r>
              <a:rPr lang="en-US" sz="1050" dirty="0" smtClean="0"/>
              <a:t>(</a:t>
            </a:r>
            <a:r>
              <a:rPr lang="ru-RU" sz="1050" dirty="0" smtClean="0"/>
              <a:t>ВАК</a:t>
            </a:r>
            <a:r>
              <a:rPr lang="en-US" sz="1050" dirty="0" smtClean="0"/>
              <a:t>);</a:t>
            </a:r>
          </a:p>
          <a:p>
            <a:pPr marL="0" lvl="0" indent="0" algn="just">
              <a:buNone/>
            </a:pPr>
            <a:r>
              <a:rPr lang="ru-RU" sz="1050" dirty="0" smtClean="0"/>
              <a:t>В. А. </a:t>
            </a:r>
            <a:r>
              <a:rPr lang="ru-RU" sz="1050" dirty="0" err="1" smtClean="0"/>
              <a:t>Кыров</a:t>
            </a:r>
            <a:r>
              <a:rPr lang="ru-RU" sz="1050" dirty="0" smtClean="0"/>
              <a:t>, “К вопросу о локальном расширении группы параллельных переносов трехмерного пространства”, </a:t>
            </a:r>
            <a:r>
              <a:rPr lang="ru-RU" sz="1050" dirty="0" err="1" smtClean="0"/>
              <a:t>Владикавк</a:t>
            </a:r>
            <a:r>
              <a:rPr lang="ru-RU" sz="1050" dirty="0" smtClean="0"/>
              <a:t>. </a:t>
            </a:r>
            <a:r>
              <a:rPr lang="ru-RU" sz="1050" dirty="0" err="1" smtClean="0"/>
              <a:t>матем</a:t>
            </a:r>
            <a:r>
              <a:rPr lang="ru-RU" sz="1050" dirty="0" smtClean="0"/>
              <a:t>. журн., 23:1 (2021), 32–42 (</a:t>
            </a:r>
            <a:r>
              <a:rPr lang="en-US" sz="1050" dirty="0" smtClean="0"/>
              <a:t>Scopus</a:t>
            </a:r>
            <a:r>
              <a:rPr lang="ru-RU" sz="1050" dirty="0" smtClean="0"/>
              <a:t>, ВАК)</a:t>
            </a:r>
            <a:r>
              <a:rPr lang="en-US" sz="1050" dirty="0" smtClean="0"/>
              <a:t>;</a:t>
            </a:r>
          </a:p>
          <a:p>
            <a:pPr marL="0" lvl="0" indent="0" algn="just">
              <a:buNone/>
            </a:pPr>
            <a:r>
              <a:rPr lang="ru-RU" sz="1050" dirty="0" smtClean="0"/>
              <a:t>В.</a:t>
            </a:r>
            <a:r>
              <a:rPr lang="en-US" sz="1050" dirty="0" smtClean="0"/>
              <a:t> </a:t>
            </a:r>
            <a:r>
              <a:rPr lang="ru-RU" sz="1050" dirty="0" smtClean="0"/>
              <a:t>А.</a:t>
            </a:r>
            <a:r>
              <a:rPr lang="en-US" sz="1050" dirty="0" smtClean="0"/>
              <a:t> </a:t>
            </a:r>
            <a:r>
              <a:rPr lang="ru-RU" sz="1050" dirty="0" err="1" smtClean="0"/>
              <a:t>Кыров</a:t>
            </a:r>
            <a:r>
              <a:rPr lang="ru-RU" sz="1050" dirty="0" smtClean="0"/>
              <a:t>, “Решение задачи вложения для двумерных и трехмерных геометрий локальной максимальной подвижности”, Итоги науки и </a:t>
            </a:r>
            <a:r>
              <a:rPr lang="ru-RU" sz="1050" dirty="0" err="1" smtClean="0"/>
              <a:t>техн</a:t>
            </a:r>
            <a:r>
              <a:rPr lang="ru-RU" sz="1050" dirty="0" smtClean="0"/>
              <a:t>. Сер. Соврем. мат. и ее прил. </a:t>
            </a:r>
            <a:r>
              <a:rPr lang="ru-RU" sz="1050" dirty="0" err="1" smtClean="0"/>
              <a:t>Темат</a:t>
            </a:r>
            <a:r>
              <a:rPr lang="ru-RU" sz="1050" dirty="0" smtClean="0"/>
              <a:t>. </a:t>
            </a:r>
            <a:r>
              <a:rPr lang="ru-RU" sz="1050" dirty="0" err="1" smtClean="0"/>
              <a:t>обз</a:t>
            </a:r>
            <a:r>
              <a:rPr lang="ru-RU" sz="1050" dirty="0" smtClean="0"/>
              <a:t>., 194 (2021), 124–143 (ВАК)</a:t>
            </a:r>
            <a:r>
              <a:rPr lang="en-US" sz="1050" dirty="0" smtClean="0"/>
              <a:t>;</a:t>
            </a:r>
          </a:p>
          <a:p>
            <a:pPr marL="0" indent="0" algn="just">
              <a:buNone/>
            </a:pPr>
            <a:r>
              <a:rPr lang="ru-RU" sz="1050" dirty="0" smtClean="0"/>
              <a:t>В. А. </a:t>
            </a:r>
            <a:r>
              <a:rPr lang="ru-RU" sz="1050" dirty="0" err="1" smtClean="0"/>
              <a:t>Кыров</a:t>
            </a:r>
            <a:r>
              <a:rPr lang="ru-RU" sz="1050" dirty="0" smtClean="0"/>
              <a:t>, “Аналитическое вложение </a:t>
            </a:r>
            <a:r>
              <a:rPr lang="ru-RU" sz="1050" dirty="0" err="1" smtClean="0"/>
              <a:t>псевдогельмгольцевой</a:t>
            </a:r>
            <a:r>
              <a:rPr lang="ru-RU" sz="1050" dirty="0" smtClean="0"/>
              <a:t> геометрии”, </a:t>
            </a:r>
            <a:r>
              <a:rPr lang="ru-RU" sz="1050" dirty="0" err="1" smtClean="0"/>
              <a:t>Изв</a:t>
            </a:r>
            <a:r>
              <a:rPr lang="ru-RU" sz="1050" dirty="0" smtClean="0"/>
              <a:t>. </a:t>
            </a:r>
            <a:r>
              <a:rPr lang="ru-RU" sz="1050" dirty="0" err="1" smtClean="0"/>
              <a:t>Сарат</a:t>
            </a:r>
            <a:r>
              <a:rPr lang="ru-RU" sz="1050" dirty="0" smtClean="0"/>
              <a:t>. ун-та. Нов. сер. Сер. Математика. Механика. Информатика, 21:3 (2021), 294–304 (</a:t>
            </a:r>
            <a:r>
              <a:rPr lang="en-US" sz="1050" dirty="0" err="1" smtClean="0"/>
              <a:t>WoS</a:t>
            </a:r>
            <a:r>
              <a:rPr lang="ru-RU" sz="1050" dirty="0" smtClean="0"/>
              <a:t>).</a:t>
            </a:r>
            <a:endParaRPr kumimoji="0" lang="ru-RU" sz="1050" b="1" i="0" u="none" strike="noStrike" kern="1200" cap="none" spc="0" normalizeH="0" baseline="0" noProof="0" dirty="0">
              <a:ln>
                <a:noFill/>
              </a:ln>
              <a:solidFill>
                <a:srgbClr val="163470"/>
              </a:solidFill>
              <a:effectLst/>
              <a:uLnTx/>
              <a:uFillTx/>
              <a:latin typeface="Calibri"/>
              <a:ea typeface="+mn-ea"/>
              <a:cs typeface="+mn-cs"/>
            </a:endParaRPr>
          </a:p>
        </p:txBody>
      </p:sp>
      <p:pic>
        <p:nvPicPr>
          <p:cNvPr id="24" name="Рисунок 23" descr="logotip rgb.png"/>
          <p:cNvPicPr>
            <a:picLocks noChangeAspect="1"/>
          </p:cNvPicPr>
          <p:nvPr/>
        </p:nvPicPr>
        <p:blipFill>
          <a:blip r:embed="rId2" cstate="print"/>
          <a:stretch>
            <a:fillRect/>
          </a:stretch>
        </p:blipFill>
        <p:spPr>
          <a:xfrm>
            <a:off x="725849" y="70869"/>
            <a:ext cx="983732" cy="985722"/>
          </a:xfrm>
          <a:prstGeom prst="rect">
            <a:avLst/>
          </a:prstGeom>
        </p:spPr>
      </p:pic>
      <p:sp>
        <p:nvSpPr>
          <p:cNvPr id="11" name="Заголовок 1"/>
          <p:cNvSpPr>
            <a:spLocks noGrp="1"/>
          </p:cNvSpPr>
          <p:nvPr>
            <p:ph type="title" idx="4294967295"/>
          </p:nvPr>
        </p:nvSpPr>
        <p:spPr>
          <a:xfrm>
            <a:off x="428840" y="3783812"/>
            <a:ext cx="11387470" cy="341632"/>
          </a:xfrm>
          <a:noFill/>
        </p:spPr>
        <p:txBody>
          <a:bodyPr wrap="square" rtlCol="0">
            <a:spAutoFit/>
          </a:bodyPr>
          <a:lstStyle/>
          <a:p>
            <a:pPr algn="ctr"/>
            <a:r>
              <a:rPr lang="ru-RU" sz="1800" b="1" dirty="0" smtClean="0">
                <a:solidFill>
                  <a:srgbClr val="163470"/>
                </a:solidFill>
                <a:latin typeface="+mn-lt"/>
              </a:rPr>
              <a:t>Решение задачи вложения для геометрий максимальной подвижности</a:t>
            </a:r>
            <a:endParaRPr lang="ru-RU" sz="1800" b="1" dirty="0">
              <a:solidFill>
                <a:srgbClr val="163470"/>
              </a:solidFill>
              <a:latin typeface="+mn-lt"/>
              <a:ea typeface="+mn-ea"/>
              <a:cs typeface="+mn-cs"/>
            </a:endParaRPr>
          </a:p>
        </p:txBody>
      </p:sp>
      <p:sp>
        <p:nvSpPr>
          <p:cNvPr id="12" name="Прямоугольник 11"/>
          <p:cNvSpPr/>
          <p:nvPr/>
        </p:nvSpPr>
        <p:spPr>
          <a:xfrm>
            <a:off x="8172872" y="4128151"/>
            <a:ext cx="3643438" cy="307775"/>
          </a:xfrm>
          <a:prstGeom prst="rect">
            <a:avLst/>
          </a:prstGeom>
        </p:spPr>
        <p:txBody>
          <a:bodyPr wrap="square" lIns="91438" tIns="45719" rIns="91438" bIns="45719">
            <a:spAutoFit/>
          </a:bodyPr>
          <a:lstStyle/>
          <a:p>
            <a:pPr lvl="0" algn="r">
              <a:defRPr/>
            </a:pPr>
            <a:r>
              <a:rPr lang="ru-RU" sz="1400" b="1" i="1" dirty="0" smtClean="0">
                <a:solidFill>
                  <a:srgbClr val="1B4089"/>
                </a:solidFill>
                <a:ea typeface="Verdana" pitchFamily="34" charset="0"/>
              </a:rPr>
              <a:t>Авторы: </a:t>
            </a:r>
            <a:r>
              <a:rPr lang="ru-RU" sz="1400" b="1" i="1" dirty="0" err="1" smtClean="0">
                <a:solidFill>
                  <a:srgbClr val="1B4089"/>
                </a:solidFill>
                <a:ea typeface="Verdana" pitchFamily="34" charset="0"/>
              </a:rPr>
              <a:t>Кыров</a:t>
            </a:r>
            <a:r>
              <a:rPr lang="ru-RU" sz="1400" b="1" i="1" dirty="0" smtClean="0">
                <a:solidFill>
                  <a:srgbClr val="1B4089"/>
                </a:solidFill>
                <a:ea typeface="Verdana" pitchFamily="34" charset="0"/>
              </a:rPr>
              <a:t> В.А.</a:t>
            </a:r>
            <a:endParaRPr lang="ru-RU" sz="1400" i="1" dirty="0">
              <a:solidFill>
                <a:srgbClr val="1B4089"/>
              </a:solidFill>
              <a:ea typeface="Verdana" pitchFamily="34" charset="0"/>
            </a:endParaRPr>
          </a:p>
        </p:txBody>
      </p:sp>
      <p:sp>
        <p:nvSpPr>
          <p:cNvPr id="14" name="TextBox 13"/>
          <p:cNvSpPr txBox="1"/>
          <p:nvPr/>
        </p:nvSpPr>
        <p:spPr>
          <a:xfrm>
            <a:off x="435935" y="4523885"/>
            <a:ext cx="11372875" cy="79200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lvl="0" indent="0">
              <a:spcBef>
                <a:spcPts val="0"/>
              </a:spcBef>
              <a:buClr>
                <a:srgbClr val="70AD47">
                  <a:lumMod val="75000"/>
                </a:srgbClr>
              </a:buClr>
              <a:buNone/>
              <a:defRPr/>
            </a:pPr>
            <a:r>
              <a:rPr lang="ru-RU" sz="1600" dirty="0" smtClean="0">
                <a:solidFill>
                  <a:srgbClr val="163470"/>
                </a:solidFill>
                <a:latin typeface="+mn-lt"/>
              </a:rPr>
              <a:t>Приведены двумерные и трёхмерные геометрии локальной максимальной подвижности. </a:t>
            </a:r>
          </a:p>
          <a:p>
            <a:pPr marL="0" lvl="0" indent="0">
              <a:spcBef>
                <a:spcPts val="0"/>
              </a:spcBef>
              <a:buClr>
                <a:srgbClr val="70AD47">
                  <a:lumMod val="75000"/>
                </a:srgbClr>
              </a:buClr>
              <a:buNone/>
              <a:defRPr/>
            </a:pPr>
            <a:r>
              <a:rPr lang="ru-RU" sz="1600" dirty="0" smtClean="0">
                <a:solidFill>
                  <a:srgbClr val="163470"/>
                </a:solidFill>
                <a:latin typeface="+mn-lt"/>
              </a:rPr>
              <a:t>Полностью решена задача вложения для </a:t>
            </a:r>
            <a:r>
              <a:rPr lang="ru-RU" sz="1600" dirty="0" err="1" smtClean="0">
                <a:solidFill>
                  <a:srgbClr val="163470"/>
                </a:solidFill>
                <a:latin typeface="+mn-lt"/>
              </a:rPr>
              <a:t>псевдогельмгольцевой</a:t>
            </a:r>
            <a:r>
              <a:rPr lang="ru-RU" sz="1600" dirty="0" smtClean="0">
                <a:solidFill>
                  <a:srgbClr val="163470"/>
                </a:solidFill>
                <a:latin typeface="+mn-lt"/>
              </a:rPr>
              <a:t>, являющейся геометрией максимальной подвижности.</a:t>
            </a:r>
          </a:p>
          <a:p>
            <a:pPr marL="0" lvl="0" indent="0" algn="l">
              <a:spcBef>
                <a:spcPts val="0"/>
              </a:spcBef>
              <a:buClr>
                <a:srgbClr val="70AD47">
                  <a:lumMod val="75000"/>
                </a:srgbClr>
              </a:buClr>
              <a:buNone/>
              <a:defRPr/>
            </a:pPr>
            <a:endParaRPr kumimoji="0" lang="ru-RU" sz="1600" b="0" i="0" u="none" strike="noStrike" kern="1200" cap="none" spc="0" normalizeH="0" baseline="0" noProof="0" dirty="0" smtClean="0">
              <a:ln>
                <a:noFill/>
              </a:ln>
              <a:solidFill>
                <a:srgbClr val="163470"/>
              </a:solidFill>
              <a:effectLst/>
              <a:uLnTx/>
              <a:uFillTx/>
              <a:latin typeface="+mn-lt"/>
              <a:ea typeface="+mn-ea"/>
              <a:cs typeface="+mn-cs"/>
            </a:endParaRPr>
          </a:p>
        </p:txBody>
      </p:sp>
    </p:spTree>
    <p:extLst>
      <p:ext uri="{BB962C8B-B14F-4D97-AF65-F5344CB8AC3E}">
        <p14:creationId xmlns:p14="http://schemas.microsoft.com/office/powerpoint/2010/main" val="2384803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
        <p:nvSpPr>
          <p:cNvPr id="8" name="Прямоугольник 7"/>
          <p:cNvSpPr/>
          <p:nvPr/>
        </p:nvSpPr>
        <p:spPr>
          <a:xfrm>
            <a:off x="4409209" y="1519530"/>
            <a:ext cx="7403563" cy="307775"/>
          </a:xfrm>
          <a:prstGeom prst="rect">
            <a:avLst/>
          </a:prstGeom>
        </p:spPr>
        <p:txBody>
          <a:bodyPr wrap="square" lIns="91438" tIns="45719" rIns="91438" bIns="45719">
            <a:spAutoFit/>
          </a:bodyPr>
          <a:lstStyle/>
          <a:p>
            <a:pPr lvl="0" algn="r">
              <a:defRPr/>
            </a:pPr>
            <a:r>
              <a:rPr kumimoji="0" lang="ru-RU" sz="1400" b="1" i="1" u="none" strike="noStrike" kern="1200" cap="none" spc="0" normalizeH="0" baseline="0" noProof="0" dirty="0" smtClean="0">
                <a:ln>
                  <a:noFill/>
                </a:ln>
                <a:solidFill>
                  <a:srgbClr val="1B4089"/>
                </a:solidFill>
                <a:effectLst/>
                <a:uLnTx/>
                <a:uFillTx/>
                <a:latin typeface="Calibri"/>
                <a:ea typeface="Verdana" pitchFamily="34" charset="0"/>
                <a:cs typeface="+mn-cs"/>
              </a:rPr>
              <a:t>Авторы: Алексеев П.В., Алексеева А.А., </a:t>
            </a:r>
            <a:r>
              <a:rPr kumimoji="0" lang="ru-RU" sz="1400" b="1" i="1" u="none" strike="noStrike" kern="1200" cap="none" spc="0" normalizeH="0" baseline="0" noProof="0" dirty="0" err="1" smtClean="0">
                <a:ln>
                  <a:noFill/>
                </a:ln>
                <a:solidFill>
                  <a:srgbClr val="1B4089"/>
                </a:solidFill>
                <a:effectLst/>
                <a:uLnTx/>
                <a:uFillTx/>
                <a:latin typeface="Calibri"/>
                <a:ea typeface="Verdana" pitchFamily="34" charset="0"/>
                <a:cs typeface="+mn-cs"/>
              </a:rPr>
              <a:t>Кудайбергенов</a:t>
            </a:r>
            <a:r>
              <a:rPr kumimoji="0" lang="ru-RU" sz="1400" b="1" i="1" u="none" strike="noStrike" kern="1200" cap="none" spc="0" normalizeH="0" baseline="0" noProof="0" dirty="0" smtClean="0">
                <a:ln>
                  <a:noFill/>
                </a:ln>
                <a:solidFill>
                  <a:srgbClr val="1B4089"/>
                </a:solidFill>
                <a:effectLst/>
                <a:uLnTx/>
                <a:uFillTx/>
                <a:latin typeface="Calibri"/>
                <a:ea typeface="Verdana" pitchFamily="34" charset="0"/>
                <a:cs typeface="+mn-cs"/>
              </a:rPr>
              <a:t> Н.А., Шарыпова </a:t>
            </a:r>
            <a:r>
              <a:rPr lang="ru-RU" sz="1400" b="1" i="1" dirty="0" smtClean="0">
                <a:solidFill>
                  <a:srgbClr val="1B4089"/>
                </a:solidFill>
                <a:ea typeface="Verdana" pitchFamily="34" charset="0"/>
              </a:rPr>
              <a:t>В.С. , </a:t>
            </a:r>
            <a:r>
              <a:rPr lang="ru-RU" sz="1400" b="1" i="1" dirty="0" err="1" smtClean="0">
                <a:solidFill>
                  <a:srgbClr val="1B4089"/>
                </a:solidFill>
                <a:ea typeface="Verdana" pitchFamily="34" charset="0"/>
              </a:rPr>
              <a:t>Сараева</a:t>
            </a:r>
            <a:r>
              <a:rPr lang="ru-RU" sz="1400" b="1" i="1" dirty="0" smtClean="0">
                <a:solidFill>
                  <a:srgbClr val="1B4089"/>
                </a:solidFill>
                <a:ea typeface="Verdana" pitchFamily="34" charset="0"/>
              </a:rPr>
              <a:t> К.К. </a:t>
            </a:r>
            <a:endParaRPr kumimoji="0" lang="ru-RU" sz="1400" b="0" i="1" u="none" strike="noStrike" kern="1200" cap="none" spc="0" normalizeH="0" baseline="0" noProof="0" dirty="0">
              <a:ln>
                <a:noFill/>
              </a:ln>
              <a:solidFill>
                <a:srgbClr val="1B4089"/>
              </a:solidFill>
              <a:effectLst/>
              <a:uLnTx/>
              <a:uFillTx/>
              <a:latin typeface="Calibri"/>
              <a:ea typeface="Verdana" pitchFamily="34" charset="0"/>
              <a:cs typeface="+mn-cs"/>
            </a:endParaRPr>
          </a:p>
        </p:txBody>
      </p:sp>
      <p:sp>
        <p:nvSpPr>
          <p:cNvPr id="10" name="TextBox 9"/>
          <p:cNvSpPr txBox="1"/>
          <p:nvPr/>
        </p:nvSpPr>
        <p:spPr>
          <a:xfrm>
            <a:off x="438121" y="5944105"/>
            <a:ext cx="11520000" cy="738662"/>
          </a:xfrm>
          <a:prstGeom prst="rect">
            <a:avLst/>
          </a:prstGeom>
        </p:spPr>
        <p:txBody>
          <a:bodyPr wrap="square" lIns="91438" tIns="45719" rIns="91438" bIns="45719" anchor="ctr">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lvl="0" indent="0" algn="just">
              <a:buClr>
                <a:srgbClr val="70AD47">
                  <a:lumMod val="75000"/>
                </a:srgbClr>
              </a:buClr>
              <a:buNone/>
              <a:defRPr/>
            </a:pPr>
            <a:r>
              <a:rPr lang="ru-RU" sz="1050" b="1" i="0" dirty="0" smtClean="0">
                <a:solidFill>
                  <a:srgbClr val="163470"/>
                </a:solidFill>
              </a:rPr>
              <a:t>Публикации: </a:t>
            </a:r>
            <a:r>
              <a:rPr lang="ru-RU" sz="1050" dirty="0" smtClean="0"/>
              <a:t>Алексеева А.А., Шарыпова В.С. Статьи по инородческому вопросу в газете «Сибирская жизнь» (1897-1902) // </a:t>
            </a:r>
            <a:r>
              <a:rPr lang="ru-RU" sz="1050" dirty="0" err="1" smtClean="0"/>
              <a:t>Наукосфера</a:t>
            </a:r>
            <a:r>
              <a:rPr lang="ru-RU" sz="1050" dirty="0" smtClean="0"/>
              <a:t>. 2021. №8 (2). С.34-39. DOI 10.5281/zenodo.5468663</a:t>
            </a:r>
          </a:p>
          <a:p>
            <a:pPr marL="0" lvl="0" indent="0" algn="just">
              <a:buClr>
                <a:srgbClr val="70AD47">
                  <a:lumMod val="75000"/>
                </a:srgbClr>
              </a:buClr>
              <a:buNone/>
              <a:defRPr/>
            </a:pPr>
            <a:r>
              <a:rPr lang="ru-RU" sz="1050" dirty="0" smtClean="0"/>
              <a:t>Алексеева А.А., </a:t>
            </a:r>
            <a:r>
              <a:rPr lang="ru-RU" sz="1050" dirty="0" err="1" smtClean="0"/>
              <a:t>Сараева</a:t>
            </a:r>
            <a:r>
              <a:rPr lang="ru-RU" sz="1050" dirty="0" smtClean="0"/>
              <a:t> К.К. Алтай как объект научно-критической мысли на страницах газеты «Восточное обозрение» // Оригинальные исследования. 2021. Т. 11. № 8. С. 61-66</a:t>
            </a:r>
          </a:p>
          <a:p>
            <a:pPr marL="0" lvl="0" indent="0" algn="just">
              <a:buClr>
                <a:srgbClr val="70AD47">
                  <a:lumMod val="75000"/>
                </a:srgbClr>
              </a:buClr>
              <a:buNone/>
              <a:defRPr/>
            </a:pPr>
            <a:r>
              <a:rPr lang="ru-RU" sz="1050" dirty="0" smtClean="0"/>
              <a:t>Алексеев П.В., Шарыпова В.С. Образы автохтонного населения Алтая в газетах томской губернии конца XIX – начала XX в. (на материале газеты «Сибирская жизнь») // Экспериментальные и теоретические исследования в современной науке: сб. ст. по матер. LXIX </a:t>
            </a:r>
            <a:r>
              <a:rPr lang="ru-RU" sz="1050" dirty="0" err="1" smtClean="0"/>
              <a:t>междунар</a:t>
            </a:r>
            <a:r>
              <a:rPr lang="ru-RU" sz="1050" dirty="0" smtClean="0"/>
              <a:t>. </a:t>
            </a:r>
            <a:r>
              <a:rPr lang="ru-RU" sz="1050" dirty="0" err="1" smtClean="0"/>
              <a:t>науч.-практ</a:t>
            </a:r>
            <a:r>
              <a:rPr lang="ru-RU" sz="1050" dirty="0" smtClean="0"/>
              <a:t>. </a:t>
            </a:r>
            <a:r>
              <a:rPr lang="ru-RU" sz="1050" dirty="0" err="1" smtClean="0"/>
              <a:t>конф</a:t>
            </a:r>
            <a:r>
              <a:rPr lang="ru-RU" sz="1050" dirty="0" smtClean="0"/>
              <a:t>. № 9(63). – Новосибирск: </a:t>
            </a:r>
            <a:r>
              <a:rPr lang="ru-RU" sz="1050" dirty="0" err="1" smtClean="0"/>
              <a:t>СибАК</a:t>
            </a:r>
            <a:r>
              <a:rPr lang="ru-RU" sz="1050" dirty="0" smtClean="0"/>
              <a:t>, 2021. 4.</a:t>
            </a:r>
            <a:endParaRPr kumimoji="0" lang="ru-RU" sz="1050" b="1" i="0" u="none" strike="noStrike" kern="1200" cap="none" spc="0" normalizeH="0" baseline="0" noProof="0" dirty="0">
              <a:ln>
                <a:noFill/>
              </a:ln>
              <a:solidFill>
                <a:srgbClr val="163470"/>
              </a:solidFill>
              <a:effectLst/>
              <a:uLnTx/>
              <a:uFillTx/>
              <a:latin typeface="Calibri"/>
              <a:ea typeface="+mn-ea"/>
              <a:cs typeface="+mn-cs"/>
            </a:endParaRPr>
          </a:p>
        </p:txBody>
      </p:sp>
      <p:sp>
        <p:nvSpPr>
          <p:cNvPr id="13" name="TextBox 12"/>
          <p:cNvSpPr txBox="1"/>
          <p:nvPr/>
        </p:nvSpPr>
        <p:spPr>
          <a:xfrm>
            <a:off x="5234696" y="1911829"/>
            <a:ext cx="6578607" cy="3200419"/>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lvl="0" indent="0">
              <a:spcBef>
                <a:spcPts val="0"/>
              </a:spcBef>
              <a:buClr>
                <a:srgbClr val="70AD47">
                  <a:lumMod val="75000"/>
                </a:srgbClr>
              </a:buClr>
              <a:buNone/>
              <a:defRPr/>
            </a:pPr>
            <a:r>
              <a:rPr lang="ru-RU" sz="1600" dirty="0" smtClean="0">
                <a:solidFill>
                  <a:srgbClr val="163470"/>
                </a:solidFill>
                <a:latin typeface="Calibri"/>
              </a:rPr>
              <a:t>В результате фронтального просмотра более 9 тысяч номеров газет «Восточное обозрение», «Сибирская жизнь», «Сибирская газета», «Сибирская мысль», «Сибирский Вестник политики, литературы и общественной жизни», «Сибирский врач», выпущенных в период с 1885 по 1905 гг., накоплен и проанализирован значительный по объему публицистический материал по истории, культуре, образу жизни алтайцев и казахов Алтайского горного округа Томской губернии. В материалах (статьи, художественные произведения, </a:t>
            </a:r>
            <a:r>
              <a:rPr lang="ru-RU" sz="1600" dirty="0" err="1" smtClean="0">
                <a:solidFill>
                  <a:srgbClr val="163470"/>
                </a:solidFill>
                <a:latin typeface="Calibri"/>
              </a:rPr>
              <a:t>травелоги</a:t>
            </a:r>
            <a:r>
              <a:rPr lang="ru-RU" sz="1600" dirty="0" smtClean="0">
                <a:solidFill>
                  <a:srgbClr val="163470"/>
                </a:solidFill>
                <a:latin typeface="Calibri"/>
              </a:rPr>
              <a:t>, новостные заметки, обзоры, медицинские отчеты и др.) обнаружено, что почти все темы так или иначе связаны с т.н. «инородческим вопросом», большая часть – с идеологией сибирского областничества. Выявлены основные </a:t>
            </a:r>
            <a:r>
              <a:rPr lang="ru-RU" sz="1600" dirty="0" err="1" smtClean="0">
                <a:solidFill>
                  <a:srgbClr val="163470"/>
                </a:solidFill>
                <a:latin typeface="Calibri"/>
              </a:rPr>
              <a:t>имагологические</a:t>
            </a:r>
            <a:r>
              <a:rPr lang="ru-RU" sz="1600" dirty="0" smtClean="0">
                <a:solidFill>
                  <a:srgbClr val="163470"/>
                </a:solidFill>
                <a:latin typeface="Calibri"/>
              </a:rPr>
              <a:t> черты Горного Алтая и его населения как важного пункта российского колониального продвижения на Восток. </a:t>
            </a:r>
            <a:endParaRPr lang="ru-RU" sz="1600" dirty="0">
              <a:solidFill>
                <a:srgbClr val="163470"/>
              </a:solidFill>
              <a:latin typeface="Calibri"/>
            </a:endParaRPr>
          </a:p>
        </p:txBody>
      </p:sp>
      <p:sp>
        <p:nvSpPr>
          <p:cNvPr id="9" name="Заголовок 1"/>
          <p:cNvSpPr>
            <a:spLocks noGrp="1"/>
          </p:cNvSpPr>
          <p:nvPr>
            <p:ph type="title" idx="4294967295"/>
          </p:nvPr>
        </p:nvSpPr>
        <p:spPr>
          <a:xfrm>
            <a:off x="425302" y="1177896"/>
            <a:ext cx="11387470" cy="341632"/>
          </a:xfrm>
          <a:noFill/>
        </p:spPr>
        <p:txBody>
          <a:bodyPr wrap="square" rtlCol="0">
            <a:spAutoFit/>
          </a:bodyPr>
          <a:lstStyle/>
          <a:p>
            <a:pPr algn="ctr"/>
            <a:r>
              <a:rPr lang="ru-RU" sz="1800" b="1" dirty="0" smtClean="0">
                <a:solidFill>
                  <a:srgbClr val="163470"/>
                </a:solidFill>
                <a:latin typeface="+mn-lt"/>
                <a:ea typeface="+mn-ea"/>
                <a:cs typeface="+mn-cs"/>
              </a:rPr>
              <a:t>Алтай и его жители в рецепции сибирских газет конца XIX - начала XX в. (до 1917 г.)</a:t>
            </a:r>
            <a:endParaRPr lang="ru-RU" sz="1800" b="1" dirty="0">
              <a:solidFill>
                <a:srgbClr val="163470"/>
              </a:solidFill>
              <a:latin typeface="+mn-lt"/>
              <a:ea typeface="+mn-ea"/>
              <a:cs typeface="+mn-cs"/>
            </a:endParaRP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849224" y="5268108"/>
            <a:ext cx="4320000" cy="261608"/>
          </a:xfrm>
          <a:prstGeom prst="rect">
            <a:avLst/>
          </a:prstGeom>
          <a:noFill/>
        </p:spPr>
        <p:txBody>
          <a:bodyPr wrap="square" lIns="91438" tIns="45719" rIns="91438" bIns="45719" rtlCol="0">
            <a:spAutoFit/>
          </a:bodyPr>
          <a:lstStyle/>
          <a:p>
            <a:pPr lvl="0" algn="ctr">
              <a:defRPr/>
            </a:pPr>
            <a:r>
              <a:rPr lang="ru-RU" sz="1100" dirty="0" smtClean="0">
                <a:solidFill>
                  <a:srgbClr val="163470"/>
                </a:solidFill>
              </a:rPr>
              <a:t>Фотографии Горного Алтая. Автор - С. Борисов. </a:t>
            </a:r>
            <a:r>
              <a:rPr lang="ru-RU" sz="1100" dirty="0" err="1" smtClean="0">
                <a:solidFill>
                  <a:srgbClr val="163470"/>
                </a:solidFill>
              </a:rPr>
              <a:t>Нач</a:t>
            </a:r>
            <a:r>
              <a:rPr lang="ru-RU" sz="1100" dirty="0" smtClean="0">
                <a:solidFill>
                  <a:srgbClr val="163470"/>
                </a:solidFill>
              </a:rPr>
              <a:t>. </a:t>
            </a:r>
            <a:r>
              <a:rPr lang="en-US" sz="1100" dirty="0" smtClean="0">
                <a:solidFill>
                  <a:srgbClr val="163470"/>
                </a:solidFill>
              </a:rPr>
              <a:t>XX</a:t>
            </a:r>
            <a:r>
              <a:rPr lang="ru-RU" sz="1100" dirty="0" smtClean="0">
                <a:solidFill>
                  <a:srgbClr val="163470"/>
                </a:solidFill>
              </a:rPr>
              <a:t> в.</a:t>
            </a:r>
            <a:endParaRPr kumimoji="0" lang="ru-RU" sz="1100" b="1" i="0" u="none" strike="noStrike" kern="1200" cap="none" spc="0" normalizeH="0" baseline="0" noProof="0" dirty="0">
              <a:ln>
                <a:noFill/>
              </a:ln>
              <a:solidFill>
                <a:srgbClr val="163470"/>
              </a:solidFill>
              <a:effectLst/>
              <a:uLnTx/>
              <a:uFillTx/>
              <a:latin typeface="Calibri"/>
              <a:ea typeface="+mn-ea"/>
              <a:cs typeface="+mn-cs"/>
            </a:endParaRPr>
          </a:p>
        </p:txBody>
      </p:sp>
      <p:pic>
        <p:nvPicPr>
          <p:cNvPr id="17" name="Рисунок 16" descr="logotip rgb.png"/>
          <p:cNvPicPr>
            <a:picLocks noChangeAspect="1"/>
          </p:cNvPicPr>
          <p:nvPr/>
        </p:nvPicPr>
        <p:blipFill>
          <a:blip r:embed="rId2" cstate="print"/>
          <a:stretch>
            <a:fillRect/>
          </a:stretch>
        </p:blipFill>
        <p:spPr>
          <a:xfrm>
            <a:off x="725849" y="70869"/>
            <a:ext cx="983732" cy="985722"/>
          </a:xfrm>
          <a:prstGeom prst="rect">
            <a:avLst/>
          </a:prstGeom>
        </p:spPr>
      </p:pic>
      <p:pic>
        <p:nvPicPr>
          <p:cNvPr id="1027" name="Picture 3" descr="D:\Тесты от Попова\казахи.jpg"/>
          <p:cNvPicPr>
            <a:picLocks noChangeAspect="1" noChangeArrowheads="1"/>
          </p:cNvPicPr>
          <p:nvPr/>
        </p:nvPicPr>
        <p:blipFill>
          <a:blip r:embed="rId3"/>
          <a:srcRect/>
          <a:stretch>
            <a:fillRect/>
          </a:stretch>
        </p:blipFill>
        <p:spPr bwMode="auto">
          <a:xfrm>
            <a:off x="489118" y="1928530"/>
            <a:ext cx="2762148" cy="1800000"/>
          </a:xfrm>
          <a:prstGeom prst="rect">
            <a:avLst/>
          </a:prstGeom>
          <a:noFill/>
        </p:spPr>
      </p:pic>
      <p:pic>
        <p:nvPicPr>
          <p:cNvPr id="1028" name="Picture 4" descr="D:\Тесты от Попова\алтаец на коне.jpg"/>
          <p:cNvPicPr>
            <a:picLocks noChangeAspect="1" noChangeArrowheads="1"/>
          </p:cNvPicPr>
          <p:nvPr/>
        </p:nvPicPr>
        <p:blipFill>
          <a:blip r:embed="rId4"/>
          <a:srcRect/>
          <a:stretch>
            <a:fillRect/>
          </a:stretch>
        </p:blipFill>
        <p:spPr bwMode="auto">
          <a:xfrm>
            <a:off x="2300599" y="3425905"/>
            <a:ext cx="2762148" cy="1800000"/>
          </a:xfrm>
          <a:prstGeom prst="rect">
            <a:avLst/>
          </a:prstGeom>
          <a:noFill/>
        </p:spPr>
      </p:pic>
    </p:spTree>
    <p:extLst>
      <p:ext uri="{BB962C8B-B14F-4D97-AF65-F5344CB8AC3E}">
        <p14:creationId xmlns:p14="http://schemas.microsoft.com/office/powerpoint/2010/main" val="2384803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
        <p:nvSpPr>
          <p:cNvPr id="8" name="Прямоугольник 7"/>
          <p:cNvSpPr/>
          <p:nvPr/>
        </p:nvSpPr>
        <p:spPr>
          <a:xfrm>
            <a:off x="7533410" y="1519529"/>
            <a:ext cx="4279362" cy="307775"/>
          </a:xfrm>
          <a:prstGeom prst="rect">
            <a:avLst/>
          </a:prstGeom>
        </p:spPr>
        <p:txBody>
          <a:bodyPr wrap="square" lIns="91438" tIns="45719" rIns="91438" bIns="45719">
            <a:spAutoFit/>
          </a:bodyPr>
          <a:lstStyle/>
          <a:p>
            <a:pPr lvl="0" algn="r">
              <a:defRPr/>
            </a:pPr>
            <a:r>
              <a:rPr kumimoji="0" lang="ru-RU" sz="1400" b="1" i="1" u="none" strike="noStrike" kern="1200" cap="none" spc="0" normalizeH="0" baseline="0" noProof="0" dirty="0" smtClean="0">
                <a:ln>
                  <a:noFill/>
                </a:ln>
                <a:solidFill>
                  <a:srgbClr val="1B4089"/>
                </a:solidFill>
                <a:effectLst/>
                <a:uLnTx/>
                <a:uFillTx/>
                <a:latin typeface="Calibri"/>
                <a:ea typeface="Verdana" pitchFamily="34" charset="0"/>
                <a:cs typeface="+mn-cs"/>
              </a:rPr>
              <a:t>Авторы: </a:t>
            </a:r>
            <a:r>
              <a:rPr lang="ru-RU" sz="1400" b="1" i="1" dirty="0" err="1" smtClean="0">
                <a:solidFill>
                  <a:srgbClr val="18397A"/>
                </a:solidFill>
              </a:rPr>
              <a:t>Литягин</a:t>
            </a:r>
            <a:r>
              <a:rPr lang="ru-RU" sz="1400" b="1" i="1" dirty="0" smtClean="0">
                <a:solidFill>
                  <a:srgbClr val="18397A"/>
                </a:solidFill>
              </a:rPr>
              <a:t> Е.В., </a:t>
            </a:r>
            <a:r>
              <a:rPr lang="ru-RU" sz="1400" b="1" i="1" dirty="0" err="1" smtClean="0">
                <a:solidFill>
                  <a:srgbClr val="18397A"/>
                </a:solidFill>
              </a:rPr>
              <a:t>Сенько</a:t>
            </a:r>
            <a:r>
              <a:rPr lang="ru-RU" sz="1400" b="1" i="1" dirty="0" smtClean="0">
                <a:solidFill>
                  <a:srgbClr val="18397A"/>
                </a:solidFill>
              </a:rPr>
              <a:t> Н.В., </a:t>
            </a:r>
            <a:r>
              <a:rPr lang="ru-RU" sz="1400" b="1" i="1" dirty="0" err="1" smtClean="0">
                <a:solidFill>
                  <a:srgbClr val="18397A"/>
                </a:solidFill>
              </a:rPr>
              <a:t>Зорькин</a:t>
            </a:r>
            <a:r>
              <a:rPr lang="ru-RU" sz="1400" b="1" i="1" dirty="0" smtClean="0">
                <a:solidFill>
                  <a:srgbClr val="18397A"/>
                </a:solidFill>
              </a:rPr>
              <a:t> Н.А.</a:t>
            </a:r>
            <a:endParaRPr kumimoji="0" lang="ru-RU" sz="1400" b="0" i="1" u="none" strike="noStrike" kern="1200" cap="none" spc="0" normalizeH="0" baseline="0" noProof="0" dirty="0">
              <a:ln>
                <a:noFill/>
              </a:ln>
              <a:solidFill>
                <a:srgbClr val="18397A"/>
              </a:solidFill>
              <a:effectLst/>
              <a:uLnTx/>
              <a:uFillTx/>
              <a:latin typeface="Calibri"/>
              <a:ea typeface="Verdana" pitchFamily="34" charset="0"/>
              <a:cs typeface="+mn-cs"/>
            </a:endParaRPr>
          </a:p>
        </p:txBody>
      </p:sp>
      <p:sp>
        <p:nvSpPr>
          <p:cNvPr id="10" name="TextBox 9"/>
          <p:cNvSpPr txBox="1"/>
          <p:nvPr/>
        </p:nvSpPr>
        <p:spPr>
          <a:xfrm>
            <a:off x="470020" y="5550684"/>
            <a:ext cx="11458744" cy="415496"/>
          </a:xfrm>
          <a:prstGeom prst="rect">
            <a:avLst/>
          </a:prstGeom>
        </p:spPr>
        <p:txBody>
          <a:bodyPr wrap="square" lIns="91438" tIns="45719" rIns="91438" bIns="45719">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marR="0" lvl="0" indent="0" algn="just"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None/>
              <a:tabLst/>
              <a:defRPr/>
            </a:pPr>
            <a:endParaRPr kumimoji="0" lang="ru-RU" sz="1050" b="1" i="0" u="none" strike="noStrike" kern="1200" cap="none" spc="0" normalizeH="0" baseline="0" noProof="0" dirty="0" smtClean="0">
              <a:ln>
                <a:noFill/>
              </a:ln>
              <a:solidFill>
                <a:srgbClr val="16347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None/>
              <a:tabLst/>
              <a:defRPr/>
            </a:pPr>
            <a:endParaRPr kumimoji="0" lang="ru-RU" sz="1050" b="1" i="0" u="none" strike="noStrike" kern="1200" cap="none" spc="0" normalizeH="0" baseline="0" noProof="0" dirty="0">
              <a:ln>
                <a:noFill/>
              </a:ln>
              <a:solidFill>
                <a:srgbClr val="163470"/>
              </a:solidFill>
              <a:effectLst/>
              <a:uLnTx/>
              <a:uFillTx/>
              <a:latin typeface="Calibri"/>
              <a:ea typeface="+mn-ea"/>
              <a:cs typeface="+mn-cs"/>
            </a:endParaRPr>
          </a:p>
        </p:txBody>
      </p:sp>
      <p:sp>
        <p:nvSpPr>
          <p:cNvPr id="13" name="TextBox 12"/>
          <p:cNvSpPr txBox="1"/>
          <p:nvPr/>
        </p:nvSpPr>
        <p:spPr>
          <a:xfrm>
            <a:off x="5237018" y="1911201"/>
            <a:ext cx="6577200" cy="403200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indent="0">
              <a:buNone/>
            </a:pPr>
            <a:r>
              <a:rPr lang="ru-RU" sz="1600" dirty="0" smtClean="0">
                <a:solidFill>
                  <a:srgbClr val="18397A"/>
                </a:solidFill>
                <a:latin typeface="+mn-lt"/>
              </a:rPr>
              <a:t>В исследовании использована многоступенчатая типологическая выборка с применением квотных значений на последней стадии отбора респондентов. Тип выборки – многоступенчатый. География опроса: г. Горно-Алтайск, </a:t>
            </a:r>
            <a:r>
              <a:rPr lang="ru-RU" sz="1600" dirty="0" err="1" smtClean="0">
                <a:solidFill>
                  <a:srgbClr val="18397A"/>
                </a:solidFill>
                <a:latin typeface="+mn-lt"/>
              </a:rPr>
              <a:t>Майминский</a:t>
            </a:r>
            <a:r>
              <a:rPr lang="ru-RU" sz="1600" dirty="0" smtClean="0">
                <a:solidFill>
                  <a:srgbClr val="18397A"/>
                </a:solidFill>
                <a:latin typeface="+mn-lt"/>
              </a:rPr>
              <a:t>, </a:t>
            </a:r>
            <a:r>
              <a:rPr lang="ru-RU" sz="1600" dirty="0" err="1" smtClean="0">
                <a:solidFill>
                  <a:srgbClr val="18397A"/>
                </a:solidFill>
                <a:latin typeface="+mn-lt"/>
              </a:rPr>
              <a:t>Чойский</a:t>
            </a:r>
            <a:r>
              <a:rPr lang="ru-RU" sz="1600" dirty="0" smtClean="0">
                <a:solidFill>
                  <a:srgbClr val="18397A"/>
                </a:solidFill>
                <a:latin typeface="+mn-lt"/>
              </a:rPr>
              <a:t>, </a:t>
            </a:r>
            <a:r>
              <a:rPr lang="ru-RU" sz="1600" dirty="0" err="1" smtClean="0">
                <a:solidFill>
                  <a:srgbClr val="18397A"/>
                </a:solidFill>
                <a:latin typeface="+mn-lt"/>
              </a:rPr>
              <a:t>Улаганский</a:t>
            </a:r>
            <a:r>
              <a:rPr lang="ru-RU" sz="1600" dirty="0" smtClean="0">
                <a:solidFill>
                  <a:srgbClr val="18397A"/>
                </a:solidFill>
                <a:latin typeface="+mn-lt"/>
              </a:rPr>
              <a:t>, </a:t>
            </a:r>
            <a:r>
              <a:rPr lang="ru-RU" sz="1600" dirty="0" err="1" smtClean="0">
                <a:solidFill>
                  <a:srgbClr val="18397A"/>
                </a:solidFill>
                <a:latin typeface="+mn-lt"/>
              </a:rPr>
              <a:t>Онгудайский</a:t>
            </a:r>
            <a:r>
              <a:rPr lang="ru-RU" sz="1600" dirty="0" smtClean="0">
                <a:solidFill>
                  <a:srgbClr val="18397A"/>
                </a:solidFill>
                <a:latin typeface="+mn-lt"/>
              </a:rPr>
              <a:t>, </a:t>
            </a:r>
            <a:r>
              <a:rPr lang="ru-RU" sz="1600" dirty="0" err="1" smtClean="0">
                <a:solidFill>
                  <a:srgbClr val="18397A"/>
                </a:solidFill>
                <a:latin typeface="+mn-lt"/>
              </a:rPr>
              <a:t>Усть-Коксинский</a:t>
            </a:r>
            <a:r>
              <a:rPr lang="ru-RU" sz="1600" dirty="0" smtClean="0">
                <a:solidFill>
                  <a:srgbClr val="18397A"/>
                </a:solidFill>
                <a:latin typeface="+mn-lt"/>
              </a:rPr>
              <a:t>, </a:t>
            </a:r>
            <a:r>
              <a:rPr lang="ru-RU" sz="1600" dirty="0" err="1" smtClean="0">
                <a:solidFill>
                  <a:srgbClr val="18397A"/>
                </a:solidFill>
                <a:latin typeface="+mn-lt"/>
              </a:rPr>
              <a:t>Чемальский</a:t>
            </a:r>
            <a:r>
              <a:rPr lang="ru-RU" sz="1600" dirty="0" smtClean="0">
                <a:solidFill>
                  <a:srgbClr val="18397A"/>
                </a:solidFill>
                <a:latin typeface="+mn-lt"/>
              </a:rPr>
              <a:t> р-ны. Использовался квотный отбор: выборка по каждому муниципальному образованию воспроизводила половозрастной состав населения. Ошибка выборки при доверительной вероятности 95% - не более 8% (в каждом муниципальном образовании).</a:t>
            </a:r>
          </a:p>
          <a:p>
            <a:pPr marL="0" indent="0">
              <a:buNone/>
            </a:pPr>
            <a:r>
              <a:rPr lang="ru-RU" sz="1600" dirty="0" smtClean="0">
                <a:solidFill>
                  <a:srgbClr val="18397A"/>
                </a:solidFill>
                <a:latin typeface="+mn-lt"/>
              </a:rPr>
              <a:t>Объем выборочной совокупности составил 500 человек. В качестве респондентов выступили жители Республики Алтай, достигшие возраста 18 лет, проживающие на территории обследуемых муниципальных образований не менее 6 месяцев. Опрос являлся анонимным, массив исходных данных представлен в формате SPSS исключительно в обобщенном виде. Аналогов проведенного исследования в Республике Алтай нет.</a:t>
            </a:r>
            <a:endParaRPr lang="ru-RU" sz="1600" dirty="0">
              <a:solidFill>
                <a:srgbClr val="18397A"/>
              </a:solidFill>
              <a:latin typeface="+mn-lt"/>
            </a:endParaRPr>
          </a:p>
        </p:txBody>
      </p:sp>
      <p:sp>
        <p:nvSpPr>
          <p:cNvPr id="9" name="Заголовок 1"/>
          <p:cNvSpPr>
            <a:spLocks noGrp="1"/>
          </p:cNvSpPr>
          <p:nvPr>
            <p:ph type="title" idx="4294967295"/>
          </p:nvPr>
        </p:nvSpPr>
        <p:spPr>
          <a:xfrm>
            <a:off x="425302" y="1177894"/>
            <a:ext cx="11387470" cy="341632"/>
          </a:xfrm>
          <a:noFill/>
        </p:spPr>
        <p:txBody>
          <a:bodyPr wrap="square" rtlCol="0">
            <a:spAutoFit/>
          </a:bodyPr>
          <a:lstStyle/>
          <a:p>
            <a:pPr algn="ctr"/>
            <a:r>
              <a:rPr lang="ru-RU" sz="1800" b="1" dirty="0" smtClean="0">
                <a:solidFill>
                  <a:srgbClr val="163470"/>
                </a:solidFill>
                <a:latin typeface="+mn-lt"/>
              </a:rPr>
              <a:t>Современное состояние межнациональных и межконфессиональных отношений в Республике Алтай</a:t>
            </a:r>
            <a:endParaRPr lang="ru-RU" sz="1800" b="1" dirty="0">
              <a:solidFill>
                <a:srgbClr val="163470"/>
              </a:solidFill>
              <a:latin typeface="+mn-lt"/>
              <a:ea typeface="+mn-ea"/>
              <a:cs typeface="+mn-cs"/>
            </a:endParaRP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753528" y="4239491"/>
            <a:ext cx="4320000" cy="430885"/>
          </a:xfrm>
          <a:prstGeom prst="rect">
            <a:avLst/>
          </a:prstGeom>
          <a:noFill/>
        </p:spPr>
        <p:txBody>
          <a:bodyPr wrap="square" lIns="91438" tIns="45719" rIns="91438" bIns="45719" rtlCol="0">
            <a:spAutoFit/>
          </a:bodyPr>
          <a:lstStyle/>
          <a:p>
            <a:pPr lvl="0" algn="ctr">
              <a:defRPr/>
            </a:pPr>
            <a:r>
              <a:rPr lang="ru-RU" sz="1100" dirty="0" smtClean="0">
                <a:solidFill>
                  <a:srgbClr val="18397A"/>
                </a:solidFill>
              </a:rPr>
              <a:t>Доля жителей Республики Алтай, положительно оценивающих состояние межнациональных отношений в Республике Алтай</a:t>
            </a:r>
            <a:endParaRPr kumimoji="0" lang="ru-RU" sz="1100" b="1" i="0" u="none" strike="noStrike" kern="1200" cap="none" spc="0" normalizeH="0" baseline="0" noProof="0" dirty="0">
              <a:ln>
                <a:noFill/>
              </a:ln>
              <a:solidFill>
                <a:srgbClr val="18397A"/>
              </a:solidFill>
              <a:effectLst/>
              <a:uLnTx/>
              <a:uFillTx/>
              <a:latin typeface="Calibri"/>
              <a:ea typeface="+mn-ea"/>
              <a:cs typeface="+mn-cs"/>
            </a:endParaRPr>
          </a:p>
        </p:txBody>
      </p:sp>
      <p:pic>
        <p:nvPicPr>
          <p:cNvPr id="17" name="Рисунок 16" descr="logotip rgb.png"/>
          <p:cNvPicPr>
            <a:picLocks noChangeAspect="1"/>
          </p:cNvPicPr>
          <p:nvPr/>
        </p:nvPicPr>
        <p:blipFill>
          <a:blip r:embed="rId2" cstate="print"/>
          <a:stretch>
            <a:fillRect/>
          </a:stretch>
        </p:blipFill>
        <p:spPr>
          <a:xfrm>
            <a:off x="725849" y="70869"/>
            <a:ext cx="983732" cy="985722"/>
          </a:xfrm>
          <a:prstGeom prst="rect">
            <a:avLst/>
          </a:prstGeom>
        </p:spPr>
      </p:pic>
      <p:pic>
        <p:nvPicPr>
          <p:cNvPr id="2050" name="Picture 2" descr="C:\Users\наука3\Desktop\Безымянный.png"/>
          <p:cNvPicPr>
            <a:picLocks noChangeAspect="1" noChangeArrowheads="1"/>
          </p:cNvPicPr>
          <p:nvPr/>
        </p:nvPicPr>
        <p:blipFill>
          <a:blip r:embed="rId3"/>
          <a:srcRect/>
          <a:stretch>
            <a:fillRect/>
          </a:stretch>
        </p:blipFill>
        <p:spPr bwMode="auto">
          <a:xfrm>
            <a:off x="521422" y="2721553"/>
            <a:ext cx="4590905" cy="1534684"/>
          </a:xfrm>
          <a:prstGeom prst="rect">
            <a:avLst/>
          </a:prstGeom>
          <a:noFill/>
        </p:spPr>
      </p:pic>
    </p:spTree>
    <p:extLst>
      <p:ext uri="{BB962C8B-B14F-4D97-AF65-F5344CB8AC3E}">
        <p14:creationId xmlns:p14="http://schemas.microsoft.com/office/powerpoint/2010/main" val="2384803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Прямоугольник 7"/>
          <p:cNvSpPr/>
          <p:nvPr/>
        </p:nvSpPr>
        <p:spPr>
          <a:xfrm>
            <a:off x="6951517" y="1525671"/>
            <a:ext cx="4871887" cy="307775"/>
          </a:xfrm>
          <a:prstGeom prst="rect">
            <a:avLst/>
          </a:prstGeom>
        </p:spPr>
        <p:txBody>
          <a:bodyPr wrap="square" lIns="91438" tIns="45719" rIns="91438" bIns="45719">
            <a:spAutoFit/>
          </a:bodyPr>
          <a:lstStyle/>
          <a:p>
            <a:pPr lvl="0" algn="r">
              <a:defRPr/>
            </a:pPr>
            <a:r>
              <a:rPr kumimoji="0" lang="ru-RU" sz="1400" b="1" i="1" u="none" strike="noStrike" kern="1200" cap="none" spc="0" normalizeH="0" baseline="0" noProof="0" dirty="0" smtClean="0">
                <a:ln>
                  <a:noFill/>
                </a:ln>
                <a:solidFill>
                  <a:srgbClr val="1B4089"/>
                </a:solidFill>
                <a:effectLst/>
                <a:uLnTx/>
                <a:uFillTx/>
                <a:latin typeface="Calibri"/>
                <a:ea typeface="Verdana" pitchFamily="34" charset="0"/>
                <a:cs typeface="+mn-cs"/>
              </a:rPr>
              <a:t>Авторы:</a:t>
            </a:r>
            <a:r>
              <a:rPr kumimoji="0" lang="ru-RU" sz="1400" b="1" i="1" strike="noStrike" kern="1200" cap="none" spc="0" normalizeH="0" noProof="0" dirty="0" smtClean="0">
                <a:ln>
                  <a:noFill/>
                </a:ln>
                <a:solidFill>
                  <a:srgbClr val="1B4089"/>
                </a:solidFill>
                <a:effectLst/>
                <a:uLnTx/>
                <a:uFillTx/>
                <a:latin typeface="Calibri"/>
                <a:ea typeface="Verdana" pitchFamily="34" charset="0"/>
                <a:cs typeface="+mn-cs"/>
              </a:rPr>
              <a:t> </a:t>
            </a:r>
            <a:r>
              <a:rPr lang="ru-RU" sz="1400" b="1" i="1" dirty="0" smtClean="0">
                <a:solidFill>
                  <a:srgbClr val="1B4089"/>
                </a:solidFill>
                <a:ea typeface="Verdana" pitchFamily="34" charset="0"/>
              </a:rPr>
              <a:t>Константинов Н.А., </a:t>
            </a:r>
            <a:r>
              <a:rPr kumimoji="0" lang="ru-RU" sz="1400" b="1" i="1" strike="noStrike" kern="1200" cap="none" spc="0" normalizeH="0" baseline="0" noProof="0" dirty="0" err="1" smtClean="0">
                <a:ln>
                  <a:noFill/>
                </a:ln>
                <a:solidFill>
                  <a:srgbClr val="1B4089"/>
                </a:solidFill>
                <a:effectLst/>
                <a:uLnTx/>
                <a:uFillTx/>
                <a:latin typeface="Calibri"/>
                <a:ea typeface="Verdana" pitchFamily="34" charset="0"/>
                <a:cs typeface="+mn-cs"/>
              </a:rPr>
              <a:t>Урбушев</a:t>
            </a:r>
            <a:r>
              <a:rPr lang="ru-RU" sz="1400" b="1" i="1" dirty="0" smtClean="0">
                <a:solidFill>
                  <a:srgbClr val="1B4089"/>
                </a:solidFill>
                <a:ea typeface="Verdana" pitchFamily="34" charset="0"/>
              </a:rPr>
              <a:t> А.У.</a:t>
            </a:r>
            <a:r>
              <a:rPr lang="ru-RU" sz="1400" b="1" i="1" dirty="0" smtClean="0">
                <a:solidFill>
                  <a:srgbClr val="1B4089"/>
                </a:solidFill>
                <a:latin typeface="Calibri"/>
                <a:ea typeface="Verdana" pitchFamily="34" charset="0"/>
              </a:rPr>
              <a:t>, </a:t>
            </a:r>
            <a:r>
              <a:rPr lang="ru-RU" sz="1400" b="1" i="1" dirty="0" err="1" smtClean="0">
                <a:solidFill>
                  <a:srgbClr val="1B4089"/>
                </a:solidFill>
                <a:latin typeface="Calibri"/>
                <a:ea typeface="Verdana" pitchFamily="34" charset="0"/>
              </a:rPr>
              <a:t>Такпаева</a:t>
            </a:r>
            <a:r>
              <a:rPr lang="ru-RU" sz="1400" b="1" i="1" dirty="0" smtClean="0">
                <a:solidFill>
                  <a:srgbClr val="1B4089"/>
                </a:solidFill>
                <a:ea typeface="Verdana" pitchFamily="34" charset="0"/>
              </a:rPr>
              <a:t> В.И.</a:t>
            </a:r>
            <a:endParaRPr kumimoji="0" lang="ru-RU" sz="1400" b="0" i="1" strike="noStrike" kern="1200" cap="none" spc="0" normalizeH="0" baseline="0" noProof="0" dirty="0">
              <a:ln>
                <a:noFill/>
              </a:ln>
              <a:solidFill>
                <a:srgbClr val="1B4089"/>
              </a:solidFill>
              <a:effectLst/>
              <a:uLnTx/>
              <a:uFillTx/>
              <a:latin typeface="Calibri"/>
              <a:ea typeface="Verdana" pitchFamily="34" charset="0"/>
              <a:cs typeface="+mn-cs"/>
            </a:endParaRPr>
          </a:p>
        </p:txBody>
      </p:sp>
      <p:sp>
        <p:nvSpPr>
          <p:cNvPr id="10" name="TextBox 9"/>
          <p:cNvSpPr txBox="1"/>
          <p:nvPr/>
        </p:nvSpPr>
        <p:spPr>
          <a:xfrm>
            <a:off x="438121" y="5291152"/>
            <a:ext cx="11520000" cy="1546575"/>
          </a:xfrm>
          <a:prstGeom prst="rect">
            <a:avLst/>
          </a:prstGeom>
        </p:spPr>
        <p:txBody>
          <a:bodyPr wrap="square" lIns="91438" tIns="45719" rIns="91438" bIns="45719" anchor="ctr">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lvl="0" indent="0" algn="just">
              <a:buClr>
                <a:srgbClr val="70AD47">
                  <a:lumMod val="75000"/>
                </a:srgbClr>
              </a:buClr>
              <a:buNone/>
              <a:defRPr/>
            </a:pPr>
            <a:r>
              <a:rPr kumimoji="0" lang="ru-RU" sz="1050" b="1" i="0" u="none" strike="noStrike" kern="1200" cap="none" spc="0" normalizeH="0" baseline="0" noProof="0" dirty="0" smtClean="0">
                <a:ln>
                  <a:noFill/>
                </a:ln>
                <a:solidFill>
                  <a:srgbClr val="163470"/>
                </a:solidFill>
                <a:effectLst/>
                <a:uLnTx/>
                <a:uFillTx/>
                <a:latin typeface="Calibri"/>
                <a:ea typeface="+mn-ea"/>
                <a:cs typeface="+mn-cs"/>
              </a:rPr>
              <a:t>Публикации: </a:t>
            </a:r>
            <a:r>
              <a:rPr lang="ru-RU" sz="1050" dirty="0" smtClean="0"/>
              <a:t>Константинов Н.А., </a:t>
            </a:r>
            <a:r>
              <a:rPr lang="ru-RU" sz="1050" dirty="0" err="1" smtClean="0"/>
              <a:t>Плетц</a:t>
            </a:r>
            <a:r>
              <a:rPr lang="ru-RU" sz="1050" dirty="0" smtClean="0"/>
              <a:t> Г., </a:t>
            </a:r>
            <a:r>
              <a:rPr lang="ru-RU" sz="1050" dirty="0" err="1" smtClean="0"/>
              <a:t>Урбушев</a:t>
            </a:r>
            <a:r>
              <a:rPr lang="ru-RU" sz="1050" dirty="0" smtClean="0"/>
              <a:t> А.У., </a:t>
            </a:r>
            <a:r>
              <a:rPr lang="ru-RU" sz="1050" dirty="0" err="1" smtClean="0"/>
              <a:t>Такпаева</a:t>
            </a:r>
            <a:r>
              <a:rPr lang="ru-RU" sz="1050" dirty="0" smtClean="0"/>
              <a:t> В.И. Поселение Кожолю-1 в Центральном Алтае // Сохранение и изучение культурного наследия Алтайского края. Барнаул, 2021. С. 219-223; Константинов Н.А. Предметный комплекс поселения Купчегень-1 (Центральный Алтай) // Теория и практика археологических исследований. 2021. Т. 33, № 1. С. 19–33;</a:t>
            </a:r>
          </a:p>
          <a:p>
            <a:pPr marL="0" lvl="0" indent="0" algn="just">
              <a:buClr>
                <a:srgbClr val="70AD47">
                  <a:lumMod val="75000"/>
                </a:srgbClr>
              </a:buClr>
              <a:buNone/>
              <a:defRPr/>
            </a:pPr>
            <a:r>
              <a:rPr lang="ru-RU" sz="1050" dirty="0" smtClean="0"/>
              <a:t>Серегин Н.Н., Константинов Н.А. Металлические зеркала из собрания музея археологии и этнографии Горно-Алтайского государственного университета // Сохранение и изучение культурного наследия Алтайского края. 2021. № 27. С. 406-412; </a:t>
            </a:r>
          </a:p>
          <a:p>
            <a:pPr marL="0" lvl="0" indent="0" algn="just">
              <a:buClr>
                <a:srgbClr val="70AD47">
                  <a:lumMod val="75000"/>
                </a:srgbClr>
              </a:buClr>
              <a:buNone/>
              <a:defRPr/>
            </a:pPr>
            <a:r>
              <a:rPr lang="ru-RU" sz="1050" dirty="0" smtClean="0"/>
              <a:t>Константинов Н.А., </a:t>
            </a:r>
            <a:r>
              <a:rPr lang="ru-RU" sz="1050" dirty="0" err="1" smtClean="0"/>
              <a:t>Такпаева</a:t>
            </a:r>
            <a:r>
              <a:rPr lang="ru-RU" sz="1050" dirty="0" smtClean="0"/>
              <a:t> В.И., </a:t>
            </a:r>
            <a:r>
              <a:rPr lang="ru-RU" sz="1050" dirty="0" err="1" smtClean="0"/>
              <a:t>Куюков</a:t>
            </a:r>
            <a:r>
              <a:rPr lang="ru-RU" sz="1050" dirty="0" smtClean="0"/>
              <a:t> Р.В. Обследование ирригационных сооружений долины </a:t>
            </a:r>
            <a:r>
              <a:rPr lang="ru-RU" sz="1050" dirty="0" err="1" smtClean="0"/>
              <a:t>Чулышмана</a:t>
            </a:r>
            <a:r>
              <a:rPr lang="ru-RU" sz="1050" dirty="0" smtClean="0"/>
              <a:t> // Полевые исследования в Алтайском биосферном заповеднике. 2021. № 3. С. 154-164; </a:t>
            </a:r>
            <a:r>
              <a:rPr lang="ru-RU" sz="1050" dirty="0" err="1" smtClean="0"/>
              <a:t>Урбушев</a:t>
            </a:r>
            <a:r>
              <a:rPr lang="ru-RU" sz="1050" dirty="0" smtClean="0"/>
              <a:t> А.У., Константинов Н.А. Изображения средневековых жилищ на памятнике наскального искусства </a:t>
            </a:r>
            <a:r>
              <a:rPr lang="ru-RU" sz="1050" dirty="0" err="1" smtClean="0"/>
              <a:t>Дялбак</a:t>
            </a:r>
            <a:r>
              <a:rPr lang="ru-RU" sz="1050" dirty="0" smtClean="0"/>
              <a:t> (Восточный Алтай) // Древние культуры Монголии, Южной Сибири и Северного Китая. Абакан, 2021. С. 243-248; </a:t>
            </a:r>
          </a:p>
          <a:p>
            <a:pPr marL="0" lvl="0" indent="0" algn="just">
              <a:buClr>
                <a:srgbClr val="70AD47">
                  <a:lumMod val="75000"/>
                </a:srgbClr>
              </a:buClr>
              <a:buNone/>
              <a:defRPr/>
            </a:pPr>
            <a:r>
              <a:rPr lang="ru-RU" sz="1050" dirty="0" err="1" smtClean="0"/>
              <a:t>Урбушев</a:t>
            </a:r>
            <a:r>
              <a:rPr lang="ru-RU" sz="1050" dirty="0" smtClean="0"/>
              <a:t> А.У., Константинов Н.А. Каменная плитка со сценами охоты из урочища </a:t>
            </a:r>
            <a:r>
              <a:rPr lang="ru-RU" sz="1050" dirty="0" err="1" smtClean="0"/>
              <a:t>Ак-Кая</a:t>
            </a:r>
            <a:r>
              <a:rPr lang="ru-RU" sz="1050" dirty="0" smtClean="0"/>
              <a:t> (Центральный Алтай) // Древнее искусство в контексте культурно-исторических процессов Евразии. Кемерово, 2021. С. 303-309.</a:t>
            </a:r>
            <a:r>
              <a:rPr kumimoji="0" lang="ru-RU" sz="1050" b="1" i="0" u="none" strike="noStrike" kern="1200" cap="none" spc="0" normalizeH="0" baseline="0" noProof="0" dirty="0" smtClean="0">
                <a:ln>
                  <a:noFill/>
                </a:ln>
                <a:solidFill>
                  <a:srgbClr val="163470"/>
                </a:solidFill>
                <a:effectLst/>
                <a:uLnTx/>
                <a:uFillTx/>
                <a:latin typeface="Calibri"/>
                <a:ea typeface="+mn-ea"/>
                <a:cs typeface="+mn-cs"/>
              </a:rPr>
              <a:t> </a:t>
            </a:r>
            <a:endParaRPr kumimoji="0" lang="ru-RU" sz="1050" b="1" i="0" u="none" strike="noStrike" kern="1200" cap="none" spc="0" normalizeH="0" baseline="0" noProof="0" dirty="0">
              <a:ln>
                <a:noFill/>
              </a:ln>
              <a:solidFill>
                <a:srgbClr val="163470"/>
              </a:solidFill>
              <a:effectLst/>
              <a:uLnTx/>
              <a:uFillTx/>
              <a:latin typeface="Calibri"/>
              <a:ea typeface="+mn-ea"/>
              <a:cs typeface="+mn-cs"/>
            </a:endParaRPr>
          </a:p>
        </p:txBody>
      </p:sp>
      <p:sp>
        <p:nvSpPr>
          <p:cNvPr id="13" name="TextBox 12"/>
          <p:cNvSpPr txBox="1"/>
          <p:nvPr/>
        </p:nvSpPr>
        <p:spPr>
          <a:xfrm>
            <a:off x="5245087" y="1921593"/>
            <a:ext cx="6578607" cy="324000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lvl="0" indent="0">
              <a:spcBef>
                <a:spcPts val="0"/>
              </a:spcBef>
              <a:buClr>
                <a:srgbClr val="70AD47">
                  <a:lumMod val="75000"/>
                </a:srgbClr>
              </a:buClr>
              <a:buNone/>
              <a:defRPr/>
            </a:pPr>
            <a:r>
              <a:rPr lang="ru-RU" sz="1600" dirty="0" smtClean="0">
                <a:solidFill>
                  <a:srgbClr val="163470"/>
                </a:solidFill>
                <a:latin typeface="Calibri"/>
              </a:rPr>
              <a:t>Было продолжено изучение хозяйственных систем, практиковавшихся населением Алтая в эпоху средневековья. Проведены раскопки поселения IX-XII вв. н.э., а также обследовались участки горных долин с ирригационными системами. Разрабатывается ГИС, позволяющаяся реконструировать приемы использования территорий. В ходе междисциплинарных исследований были получены лабораторные заключения по междисциплинарного изучения материалов средневековых поселений. В образцах грунта из культурного слоя памятника Кожолю-1 были выявлены зерна крахмала культурных злаков, свидетельствующие о наличии земледелия в хозяйственном комплексе населения. На поселении Купчегень-1 </a:t>
            </a:r>
            <a:r>
              <a:rPr lang="ru-RU" sz="1600" dirty="0" err="1" smtClean="0">
                <a:solidFill>
                  <a:srgbClr val="163470"/>
                </a:solidFill>
                <a:latin typeface="Calibri"/>
              </a:rPr>
              <a:t>археозоологический</a:t>
            </a:r>
            <a:r>
              <a:rPr lang="ru-RU" sz="1600" dirty="0" smtClean="0">
                <a:solidFill>
                  <a:srgbClr val="163470"/>
                </a:solidFill>
                <a:latin typeface="Calibri"/>
              </a:rPr>
              <a:t> анализ кухонных остатков, позволил установить особенности питания, эксплуатации стада различных видов животных и их содержания. </a:t>
            </a:r>
          </a:p>
        </p:txBody>
      </p:sp>
      <p:sp>
        <p:nvSpPr>
          <p:cNvPr id="9" name="Заголовок 1"/>
          <p:cNvSpPr>
            <a:spLocks noGrp="1"/>
          </p:cNvSpPr>
          <p:nvPr>
            <p:ph type="title" idx="4294967295"/>
          </p:nvPr>
        </p:nvSpPr>
        <p:spPr>
          <a:xfrm>
            <a:off x="435935" y="1183021"/>
            <a:ext cx="11376837" cy="341632"/>
          </a:xfrm>
          <a:noFill/>
        </p:spPr>
        <p:txBody>
          <a:bodyPr wrap="square" rtlCol="0">
            <a:spAutoFit/>
          </a:bodyPr>
          <a:lstStyle/>
          <a:p>
            <a:pPr algn="ctr"/>
            <a:r>
              <a:rPr lang="ru-RU" sz="1800" b="1" dirty="0" smtClean="0">
                <a:solidFill>
                  <a:srgbClr val="163470"/>
                </a:solidFill>
                <a:latin typeface="+mn-lt"/>
                <a:ea typeface="+mn-ea"/>
                <a:cs typeface="+mn-cs"/>
              </a:rPr>
              <a:t>Изучение хозяйственных систем средневекового населения Алтая</a:t>
            </a:r>
            <a:endParaRPr lang="ru-RU" sz="1800" b="1" dirty="0">
              <a:solidFill>
                <a:srgbClr val="163470"/>
              </a:solidFill>
              <a:latin typeface="+mn-lt"/>
              <a:ea typeface="+mn-ea"/>
              <a:cs typeface="+mn-cs"/>
            </a:endParaRP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642213" y="4809273"/>
            <a:ext cx="4500000" cy="600162"/>
          </a:xfrm>
          <a:prstGeom prst="rect">
            <a:avLst/>
          </a:prstGeom>
          <a:noFill/>
        </p:spPr>
        <p:txBody>
          <a:bodyPr wrap="square" lIns="91438" tIns="45719" rIns="91438" bIns="4571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srgbClr val="163470"/>
                </a:solidFill>
                <a:effectLst/>
                <a:uLnTx/>
                <a:uFillTx/>
                <a:latin typeface="Calibri"/>
                <a:ea typeface="+mn-ea"/>
                <a:cs typeface="+mn-cs"/>
              </a:rPr>
              <a:t>Общий</a:t>
            </a:r>
            <a:r>
              <a:rPr kumimoji="0" lang="ru-RU" sz="1100" b="0" i="0" u="none" strike="noStrike" kern="1200" cap="none" spc="0" normalizeH="0" noProof="0" dirty="0" smtClean="0">
                <a:ln>
                  <a:noFill/>
                </a:ln>
                <a:solidFill>
                  <a:srgbClr val="163470"/>
                </a:solidFill>
                <a:effectLst/>
                <a:uLnTx/>
                <a:uFillTx/>
                <a:latin typeface="Calibri"/>
                <a:ea typeface="+mn-ea"/>
                <a:cs typeface="+mn-cs"/>
              </a:rPr>
              <a:t> вид средневекового поселения </a:t>
            </a:r>
            <a:r>
              <a:rPr lang="ru-RU" sz="1100" dirty="0" smtClean="0">
                <a:solidFill>
                  <a:srgbClr val="163470"/>
                </a:solidFill>
                <a:latin typeface="Calibri"/>
              </a:rPr>
              <a:t>К</a:t>
            </a:r>
            <a:r>
              <a:rPr kumimoji="0" lang="ru-RU" sz="1100" b="0" i="0" u="none" strike="noStrike" kern="1200" cap="none" spc="0" normalizeH="0" noProof="0" dirty="0" err="1" smtClean="0">
                <a:ln>
                  <a:noFill/>
                </a:ln>
                <a:solidFill>
                  <a:srgbClr val="163470"/>
                </a:solidFill>
                <a:effectLst/>
                <a:uLnTx/>
                <a:uFillTx/>
                <a:latin typeface="Calibri"/>
                <a:ea typeface="+mn-ea"/>
                <a:cs typeface="+mn-cs"/>
              </a:rPr>
              <a:t>упчегень</a:t>
            </a:r>
            <a:r>
              <a:rPr lang="ru-RU" sz="1100" dirty="0" smtClean="0">
                <a:solidFill>
                  <a:srgbClr val="163470"/>
                </a:solidFill>
                <a:latin typeface="Calibri"/>
              </a:rPr>
              <a:t>-1 с раскопом (</a:t>
            </a:r>
            <a:r>
              <a:rPr lang="ru-RU" sz="1100" i="1" dirty="0" smtClean="0">
                <a:solidFill>
                  <a:srgbClr val="163470"/>
                </a:solidFill>
                <a:latin typeface="Calibri"/>
              </a:rPr>
              <a:t>вверху</a:t>
            </a:r>
            <a:r>
              <a:rPr lang="ru-RU" sz="1100" dirty="0" smtClean="0">
                <a:solidFill>
                  <a:srgbClr val="163470"/>
                </a:solidFill>
                <a:latin typeface="Calibri"/>
              </a:rPr>
              <a:t>)</a:t>
            </a:r>
            <a:endParaRPr lang="en-US" sz="1100" dirty="0" smtClean="0">
              <a:solidFill>
                <a:srgbClr val="16347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rgbClr val="163470"/>
                </a:solidFill>
                <a:latin typeface="Calibri"/>
              </a:rPr>
              <a:t>3D</a:t>
            </a:r>
            <a:r>
              <a:rPr lang="ru-RU" sz="1100" dirty="0" smtClean="0">
                <a:solidFill>
                  <a:srgbClr val="163470"/>
                </a:solidFill>
                <a:latin typeface="Calibri"/>
              </a:rPr>
              <a:t>-модель раскопа на поселении Купчегень-1 (</a:t>
            </a:r>
            <a:r>
              <a:rPr lang="ru-RU" sz="1100" i="1" dirty="0" smtClean="0">
                <a:solidFill>
                  <a:srgbClr val="163470"/>
                </a:solidFill>
                <a:latin typeface="Calibri"/>
              </a:rPr>
              <a:t>внизу</a:t>
            </a:r>
            <a:r>
              <a:rPr lang="ru-RU" sz="1100" dirty="0" smtClean="0">
                <a:solidFill>
                  <a:srgbClr val="163470"/>
                </a:solidFill>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dirty="0" smtClean="0">
                <a:solidFill>
                  <a:srgbClr val="163470"/>
                </a:solidFill>
                <a:latin typeface="Calibri"/>
              </a:rPr>
              <a:t> </a:t>
            </a:r>
            <a:endParaRPr kumimoji="0" lang="ru-RU" sz="1100" b="1" i="0" u="none" strike="noStrike" kern="1200" cap="none" spc="0" normalizeH="0" baseline="0" noProof="0" dirty="0">
              <a:ln>
                <a:noFill/>
              </a:ln>
              <a:solidFill>
                <a:srgbClr val="163470"/>
              </a:solidFill>
              <a:effectLst/>
              <a:uLnTx/>
              <a:uFillTx/>
              <a:latin typeface="Calibri"/>
              <a:ea typeface="+mn-ea"/>
              <a:cs typeface="+mn-cs"/>
            </a:endParaRPr>
          </a:p>
        </p:txBody>
      </p:sp>
      <p:pic>
        <p:nvPicPr>
          <p:cNvPr id="1028" name="Picture 4" descr="D:\Отчеты и т.п\2021\раскоп 1.jpg"/>
          <p:cNvPicPr>
            <a:picLocks noChangeAspect="1" noChangeArrowheads="1"/>
          </p:cNvPicPr>
          <p:nvPr/>
        </p:nvPicPr>
        <p:blipFill>
          <a:blip r:embed="rId2" cstate="print"/>
          <a:srcRect b="2416"/>
          <a:stretch>
            <a:fillRect/>
          </a:stretch>
        </p:blipFill>
        <p:spPr bwMode="auto">
          <a:xfrm>
            <a:off x="1608332" y="1924838"/>
            <a:ext cx="2638280" cy="2880000"/>
          </a:xfrm>
          <a:prstGeom prst="rect">
            <a:avLst/>
          </a:prstGeom>
          <a:noFill/>
        </p:spPr>
      </p:pic>
      <p:pic>
        <p:nvPicPr>
          <p:cNvPr id="12" name="Рисунок 11" descr="logotip rgb.png"/>
          <p:cNvPicPr>
            <a:picLocks noChangeAspect="1"/>
          </p:cNvPicPr>
          <p:nvPr/>
        </p:nvPicPr>
        <p:blipFill>
          <a:blip r:embed="rId3" cstate="print"/>
          <a:stretch>
            <a:fillRect/>
          </a:stretch>
        </p:blipFill>
        <p:spPr>
          <a:xfrm>
            <a:off x="725849" y="70869"/>
            <a:ext cx="983732" cy="985722"/>
          </a:xfrm>
          <a:prstGeom prst="rect">
            <a:avLst/>
          </a:prstGeom>
        </p:spPr>
      </p:pic>
      <p:sp>
        <p:nvSpPr>
          <p:cNvPr id="14"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Tree>
    <p:extLst>
      <p:ext uri="{BB962C8B-B14F-4D97-AF65-F5344CB8AC3E}">
        <p14:creationId xmlns:p14="http://schemas.microsoft.com/office/powerpoint/2010/main" val="2384803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Прямоугольник 7"/>
          <p:cNvSpPr/>
          <p:nvPr/>
        </p:nvSpPr>
        <p:spPr>
          <a:xfrm>
            <a:off x="6315741" y="1727698"/>
            <a:ext cx="5507664" cy="307775"/>
          </a:xfrm>
          <a:prstGeom prst="rect">
            <a:avLst/>
          </a:prstGeom>
        </p:spPr>
        <p:txBody>
          <a:bodyPr wrap="square" lIns="91438" tIns="45719" rIns="91438" bIns="45719">
            <a:spAutoFit/>
          </a:bodyPr>
          <a:lstStyle/>
          <a:p>
            <a:pPr lvl="0" algn="r">
              <a:defRPr/>
            </a:pPr>
            <a:r>
              <a:rPr kumimoji="0" lang="ru-RU" sz="1400" b="1" i="1" u="none" strike="noStrike" kern="1200" cap="none" spc="0" normalizeH="0" baseline="0" noProof="0" dirty="0" smtClean="0">
                <a:ln>
                  <a:noFill/>
                </a:ln>
                <a:solidFill>
                  <a:srgbClr val="1B4089"/>
                </a:solidFill>
                <a:effectLst/>
                <a:uLnTx/>
                <a:uFillTx/>
                <a:latin typeface="Calibri"/>
                <a:ea typeface="Verdana" pitchFamily="34" charset="0"/>
                <a:cs typeface="+mn-cs"/>
              </a:rPr>
              <a:t>Авторы:</a:t>
            </a:r>
            <a:r>
              <a:rPr kumimoji="0" lang="ru-RU" sz="1400" b="1" i="1" strike="noStrike" kern="1200" cap="none" spc="0" normalizeH="0" noProof="0" dirty="0" smtClean="0">
                <a:ln>
                  <a:noFill/>
                </a:ln>
                <a:solidFill>
                  <a:srgbClr val="1B4089"/>
                </a:solidFill>
                <a:effectLst/>
                <a:uLnTx/>
                <a:uFillTx/>
                <a:latin typeface="Calibri"/>
                <a:ea typeface="Verdana" pitchFamily="34" charset="0"/>
                <a:cs typeface="+mn-cs"/>
              </a:rPr>
              <a:t> </a:t>
            </a:r>
            <a:r>
              <a:rPr lang="ru-RU" sz="1400" b="1" i="1" dirty="0" err="1" smtClean="0">
                <a:solidFill>
                  <a:srgbClr val="1B4089"/>
                </a:solidFill>
                <a:ea typeface="Verdana" pitchFamily="34" charset="0"/>
              </a:rPr>
              <a:t>Тозыякова</a:t>
            </a:r>
            <a:r>
              <a:rPr lang="ru-RU" sz="1400" b="1" i="1" dirty="0" smtClean="0">
                <a:solidFill>
                  <a:srgbClr val="1B4089"/>
                </a:solidFill>
                <a:ea typeface="Verdana" pitchFamily="34" charset="0"/>
              </a:rPr>
              <a:t> Е.А.</a:t>
            </a:r>
            <a:endParaRPr kumimoji="0" lang="ru-RU" sz="1400" b="0" i="1" strike="noStrike" kern="1200" cap="none" spc="0" normalizeH="0" baseline="0" noProof="0" dirty="0">
              <a:ln>
                <a:noFill/>
              </a:ln>
              <a:solidFill>
                <a:srgbClr val="1B4089"/>
              </a:solidFill>
              <a:effectLst/>
              <a:uLnTx/>
              <a:uFillTx/>
              <a:latin typeface="Calibri"/>
              <a:ea typeface="Verdana" pitchFamily="34" charset="0"/>
              <a:cs typeface="+mn-cs"/>
            </a:endParaRPr>
          </a:p>
        </p:txBody>
      </p:sp>
      <p:sp>
        <p:nvSpPr>
          <p:cNvPr id="10" name="TextBox 9"/>
          <p:cNvSpPr txBox="1"/>
          <p:nvPr/>
        </p:nvSpPr>
        <p:spPr>
          <a:xfrm>
            <a:off x="438121" y="6269388"/>
            <a:ext cx="11520000" cy="415496"/>
          </a:xfrm>
          <a:prstGeom prst="rect">
            <a:avLst/>
          </a:prstGeom>
        </p:spPr>
        <p:txBody>
          <a:bodyPr wrap="square" lIns="91438" tIns="45719" rIns="91438" bIns="45719" anchor="ctr">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lvl="0" indent="0" algn="just">
              <a:buClr>
                <a:srgbClr val="70AD47">
                  <a:lumMod val="75000"/>
                </a:srgbClr>
              </a:buClr>
              <a:buNone/>
              <a:defRPr/>
            </a:pPr>
            <a:r>
              <a:rPr kumimoji="0" lang="ru-RU" sz="1050" b="1" i="0" u="none" strike="noStrike" kern="1200" cap="none" spc="0" normalizeH="0" baseline="0" noProof="0" dirty="0" smtClean="0">
                <a:ln>
                  <a:noFill/>
                </a:ln>
                <a:solidFill>
                  <a:srgbClr val="163470"/>
                </a:solidFill>
                <a:effectLst/>
                <a:uLnTx/>
                <a:uFillTx/>
                <a:latin typeface="Calibri"/>
                <a:ea typeface="+mn-ea"/>
                <a:cs typeface="+mn-cs"/>
              </a:rPr>
              <a:t>Публикации: </a:t>
            </a:r>
            <a:r>
              <a:rPr lang="ru-RU" sz="1050" dirty="0" err="1" smtClean="0"/>
              <a:t>Тозыякова</a:t>
            </a:r>
            <a:r>
              <a:rPr lang="ru-RU" sz="1050" dirty="0" smtClean="0"/>
              <a:t>, Е. А. Человек в алтайской эпической картине мира в контексте проблемы национальной идентичности / Е. А. </a:t>
            </a:r>
            <a:r>
              <a:rPr lang="ru-RU" sz="1050" dirty="0" err="1" smtClean="0"/>
              <a:t>Тозыякова</a:t>
            </a:r>
            <a:r>
              <a:rPr lang="ru-RU" sz="1050" dirty="0" smtClean="0"/>
              <a:t>, Н. С. Гребенникова // Филологические науки. Вопросы теории и практики. – 2021. – Т. 14. – № 10. – С. 2952-2957. – DOI 10.30853/phil210480.</a:t>
            </a:r>
            <a:endParaRPr kumimoji="0" lang="ru-RU" sz="1050" b="1" i="0" u="none" strike="noStrike" kern="1200" cap="none" spc="0" normalizeH="0" baseline="0" noProof="0" dirty="0">
              <a:ln>
                <a:noFill/>
              </a:ln>
              <a:solidFill>
                <a:srgbClr val="163470"/>
              </a:solidFill>
              <a:effectLst/>
              <a:uLnTx/>
              <a:uFillTx/>
              <a:latin typeface="Calibri"/>
              <a:ea typeface="+mn-ea"/>
              <a:cs typeface="+mn-cs"/>
            </a:endParaRPr>
          </a:p>
        </p:txBody>
      </p:sp>
      <p:sp>
        <p:nvSpPr>
          <p:cNvPr id="13" name="TextBox 12"/>
          <p:cNvSpPr txBox="1"/>
          <p:nvPr/>
        </p:nvSpPr>
        <p:spPr>
          <a:xfrm>
            <a:off x="425303" y="2137147"/>
            <a:ext cx="11398392" cy="403200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36000" indent="0">
              <a:buNone/>
            </a:pPr>
            <a:r>
              <a:rPr lang="ru-RU" sz="1600" dirty="0" smtClean="0">
                <a:solidFill>
                  <a:srgbClr val="18397A"/>
                </a:solidFill>
                <a:latin typeface="+mn-lt"/>
              </a:rPr>
              <a:t>За 2021 год был проанализирован </a:t>
            </a:r>
            <a:r>
              <a:rPr lang="ru-RU" sz="1600" dirty="0" err="1" smtClean="0">
                <a:solidFill>
                  <a:srgbClr val="18397A"/>
                </a:solidFill>
                <a:latin typeface="+mn-lt"/>
              </a:rPr>
              <a:t>этноконцепт</a:t>
            </a:r>
            <a:r>
              <a:rPr lang="ru-RU" sz="1600" dirty="0" smtClean="0">
                <a:solidFill>
                  <a:srgbClr val="18397A"/>
                </a:solidFill>
                <a:latin typeface="+mn-lt"/>
              </a:rPr>
              <a:t> в фольклорном сознании, где заложена матрица национальной идентичности алтайского народа. </a:t>
            </a:r>
            <a:r>
              <a:rPr lang="ru-RU" sz="1600" dirty="0" smtClean="0">
                <a:solidFill>
                  <a:srgbClr val="1B4089"/>
                </a:solidFill>
                <a:latin typeface="+mn-lt"/>
              </a:rPr>
              <a:t>В качестве материала были выбраны самый крупный и главный жанр алтайского фольклорного творчества – эпос и, по контрасту, малые жанры – пословицы и поговорки. В результате была определена матрица национальной идентичности алтайского народа, представленная в фольклорном сознании. Далее, было установлено, какие коды национальной идентичности, заложенные в фольклоре, усваиваются и транслируются в алтайской литературе, в основном, на данном этапе, в лирике. И, наконец, на основе ассоциативного эксперимента была проведена попытка проследить, как культурная матрица национальной идентичности представлена в языковом сознании современных носителей алтайского языка на примере жителей г. Горно-Алтайска и </a:t>
            </a:r>
            <a:r>
              <a:rPr lang="ru-RU" sz="1600" dirty="0" err="1" smtClean="0">
                <a:solidFill>
                  <a:srgbClr val="1B4089"/>
                </a:solidFill>
                <a:latin typeface="+mn-lt"/>
              </a:rPr>
              <a:t>Майминского</a:t>
            </a:r>
            <a:r>
              <a:rPr lang="ru-RU" sz="1600" dirty="0" smtClean="0">
                <a:solidFill>
                  <a:srgbClr val="1B4089"/>
                </a:solidFill>
                <a:latin typeface="+mn-lt"/>
              </a:rPr>
              <a:t> района республики Алтай. </a:t>
            </a:r>
          </a:p>
          <a:p>
            <a:pPr marL="36000" indent="0">
              <a:buNone/>
            </a:pPr>
            <a:r>
              <a:rPr lang="ru-RU" sz="1600" dirty="0" smtClean="0">
                <a:solidFill>
                  <a:srgbClr val="1B4089"/>
                </a:solidFill>
                <a:latin typeface="+mn-lt"/>
              </a:rPr>
              <a:t>Разработанная авторская методика комплексного анализа, содержащего как описательные, интерпретационные, так и экспериментальные этапы исследования, позволила выявить динамику изменений структуры и содержания концепта «</a:t>
            </a:r>
            <a:r>
              <a:rPr lang="ru-RU" sz="1600" dirty="0" err="1" smtClean="0">
                <a:solidFill>
                  <a:srgbClr val="1B4089"/>
                </a:solidFill>
                <a:latin typeface="+mn-lt"/>
              </a:rPr>
              <a:t>алтай-кижи</a:t>
            </a:r>
            <a:r>
              <a:rPr lang="ru-RU" sz="1600" dirty="0" smtClean="0">
                <a:solidFill>
                  <a:srgbClr val="1B4089"/>
                </a:solidFill>
                <a:latin typeface="+mn-lt"/>
              </a:rPr>
              <a:t>/</a:t>
            </a:r>
            <a:r>
              <a:rPr lang="ru-RU" sz="1600" dirty="0" err="1" smtClean="0">
                <a:solidFill>
                  <a:srgbClr val="1B4089"/>
                </a:solidFill>
                <a:latin typeface="+mn-lt"/>
              </a:rPr>
              <a:t>алтаей</a:t>
            </a:r>
            <a:r>
              <a:rPr lang="ru-RU" sz="1600" dirty="0" smtClean="0">
                <a:solidFill>
                  <a:srgbClr val="1B4089"/>
                </a:solidFill>
                <a:latin typeface="+mn-lt"/>
              </a:rPr>
              <a:t>» от фольклорной традиции (в эпосе, пословицах и поговорках) до современности (в алтайской лирике). В фольклорном сознании, в эпосе и в алтайских паремиях, матрицу национальной идентичности составляют следующие </a:t>
            </a:r>
            <a:r>
              <a:rPr lang="ru-RU" sz="1600" dirty="0" err="1" smtClean="0">
                <a:solidFill>
                  <a:srgbClr val="1B4089"/>
                </a:solidFill>
                <a:latin typeface="+mn-lt"/>
              </a:rPr>
              <a:t>этномаркеры</a:t>
            </a:r>
            <a:r>
              <a:rPr lang="ru-RU" sz="1600" dirty="0" smtClean="0">
                <a:solidFill>
                  <a:srgbClr val="1B4089"/>
                </a:solidFill>
                <a:latin typeface="+mn-lt"/>
              </a:rPr>
              <a:t>: связь алтайцев с родной землей, с Алтаем; связь с природой Алтая; связь с историей, народом, родом; верность и соблюдение традиций предков. В поэтическом </a:t>
            </a:r>
            <a:r>
              <a:rPr lang="ru-RU" sz="1600" dirty="0" err="1" smtClean="0">
                <a:solidFill>
                  <a:srgbClr val="1B4089"/>
                </a:solidFill>
                <a:latin typeface="+mn-lt"/>
              </a:rPr>
              <a:t>дискурсе</a:t>
            </a:r>
            <a:r>
              <a:rPr lang="ru-RU" sz="1600" dirty="0" smtClean="0">
                <a:solidFill>
                  <a:srgbClr val="1B4089"/>
                </a:solidFill>
                <a:latin typeface="+mn-lt"/>
              </a:rPr>
              <a:t> представлено характерное для алтайского менталитета стремление связать воедино понятия: человек – </a:t>
            </a:r>
            <a:r>
              <a:rPr lang="ru-RU" sz="1600" dirty="0" err="1" smtClean="0">
                <a:solidFill>
                  <a:srgbClr val="1B4089"/>
                </a:solidFill>
                <a:latin typeface="+mn-lt"/>
              </a:rPr>
              <a:t>алтай-кижи</a:t>
            </a:r>
            <a:r>
              <a:rPr lang="ru-RU" sz="1600" dirty="0" smtClean="0">
                <a:solidFill>
                  <a:srgbClr val="1B4089"/>
                </a:solidFill>
                <a:latin typeface="+mn-lt"/>
              </a:rPr>
              <a:t>/алтаец – народ – семья/род/родственники – история – традиции – Алтай – земля – космос, которые в произведениях алтайских литераторов представлены как </a:t>
            </a:r>
            <a:r>
              <a:rPr lang="ru-RU" sz="1600" dirty="0" err="1" smtClean="0">
                <a:solidFill>
                  <a:srgbClr val="1B4089"/>
                </a:solidFill>
                <a:latin typeface="+mn-lt"/>
              </a:rPr>
              <a:t>взаимоотражающие</a:t>
            </a:r>
            <a:r>
              <a:rPr lang="ru-RU" sz="1600" dirty="0" smtClean="0">
                <a:solidFill>
                  <a:srgbClr val="1B4089"/>
                </a:solidFill>
                <a:latin typeface="+mn-lt"/>
              </a:rPr>
              <a:t> феномены.</a:t>
            </a:r>
            <a:endParaRPr lang="ru-RU" sz="1600" dirty="0">
              <a:solidFill>
                <a:srgbClr val="1B4089"/>
              </a:solidFill>
              <a:latin typeface="+mn-lt"/>
            </a:endParaRPr>
          </a:p>
        </p:txBody>
      </p:sp>
      <p:sp>
        <p:nvSpPr>
          <p:cNvPr id="9" name="Заголовок 1"/>
          <p:cNvSpPr>
            <a:spLocks noGrp="1"/>
          </p:cNvSpPr>
          <p:nvPr>
            <p:ph type="title" idx="4294967295"/>
          </p:nvPr>
        </p:nvSpPr>
        <p:spPr>
          <a:xfrm>
            <a:off x="435935" y="1183021"/>
            <a:ext cx="11376837" cy="590931"/>
          </a:xfrm>
          <a:noFill/>
        </p:spPr>
        <p:txBody>
          <a:bodyPr wrap="square" rtlCol="0">
            <a:spAutoFit/>
          </a:bodyPr>
          <a:lstStyle/>
          <a:p>
            <a:pPr algn="ctr"/>
            <a:r>
              <a:rPr lang="ru-RU" sz="1800" b="1" dirty="0" smtClean="0">
                <a:solidFill>
                  <a:srgbClr val="163470"/>
                </a:solidFill>
                <a:latin typeface="+mn-lt"/>
              </a:rPr>
              <a:t>Концепт «</a:t>
            </a:r>
            <a:r>
              <a:rPr lang="ru-RU" sz="1800" b="1" dirty="0" err="1" smtClean="0">
                <a:solidFill>
                  <a:srgbClr val="163470"/>
                </a:solidFill>
                <a:latin typeface="+mn-lt"/>
              </a:rPr>
              <a:t>алтай-кижи</a:t>
            </a:r>
            <a:r>
              <a:rPr lang="ru-RU" sz="1800" b="1" dirty="0" smtClean="0">
                <a:solidFill>
                  <a:srgbClr val="163470"/>
                </a:solidFill>
                <a:latin typeface="+mn-lt"/>
              </a:rPr>
              <a:t>»/«алтаец» в фольклоре и литературе Горного Алтая в контексте национальной идентичности</a:t>
            </a:r>
            <a:endParaRPr lang="ru-RU" sz="1800" b="1" dirty="0">
              <a:solidFill>
                <a:srgbClr val="163470"/>
              </a:solidFill>
              <a:latin typeface="+mn-lt"/>
              <a:ea typeface="+mn-ea"/>
              <a:cs typeface="+mn-cs"/>
            </a:endParaRP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Рисунок 11" descr="logotip rgb.png"/>
          <p:cNvPicPr>
            <a:picLocks noChangeAspect="1"/>
          </p:cNvPicPr>
          <p:nvPr/>
        </p:nvPicPr>
        <p:blipFill>
          <a:blip r:embed="rId2" cstate="print"/>
          <a:stretch>
            <a:fillRect/>
          </a:stretch>
        </p:blipFill>
        <p:spPr>
          <a:xfrm>
            <a:off x="725849" y="70869"/>
            <a:ext cx="983732" cy="985722"/>
          </a:xfrm>
          <a:prstGeom prst="rect">
            <a:avLst/>
          </a:prstGeom>
        </p:spPr>
      </p:pic>
      <p:sp>
        <p:nvSpPr>
          <p:cNvPr id="14"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Tree>
    <p:extLst>
      <p:ext uri="{BB962C8B-B14F-4D97-AF65-F5344CB8AC3E}">
        <p14:creationId xmlns:p14="http://schemas.microsoft.com/office/powerpoint/2010/main" val="2384803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
        <p:nvSpPr>
          <p:cNvPr id="8" name="Прямоугольник 7"/>
          <p:cNvSpPr/>
          <p:nvPr/>
        </p:nvSpPr>
        <p:spPr>
          <a:xfrm>
            <a:off x="7533409" y="1768912"/>
            <a:ext cx="4289995" cy="307775"/>
          </a:xfrm>
          <a:prstGeom prst="rect">
            <a:avLst/>
          </a:prstGeom>
        </p:spPr>
        <p:txBody>
          <a:bodyPr wrap="square" lIns="91438" tIns="45719" rIns="91438" bIns="45719">
            <a:spAutoFit/>
          </a:bodyPr>
          <a:lstStyle/>
          <a:p>
            <a:pPr lvl="0" algn="r">
              <a:defRPr/>
            </a:pPr>
            <a:r>
              <a:rPr kumimoji="0" lang="ru-RU" sz="1400" b="1" i="1" u="none" strike="noStrike" kern="1200" cap="none" spc="0" normalizeH="0" baseline="0" noProof="0" dirty="0" smtClean="0">
                <a:ln>
                  <a:noFill/>
                </a:ln>
                <a:solidFill>
                  <a:srgbClr val="1B4089"/>
                </a:solidFill>
                <a:effectLst/>
                <a:uLnTx/>
                <a:uFillTx/>
                <a:latin typeface="Calibri"/>
                <a:ea typeface="Verdana" pitchFamily="34" charset="0"/>
                <a:cs typeface="+mn-cs"/>
              </a:rPr>
              <a:t>Авторы: </a:t>
            </a:r>
            <a:r>
              <a:rPr lang="ru-RU" sz="1400" b="1" i="1" dirty="0" err="1" smtClean="0">
                <a:solidFill>
                  <a:srgbClr val="18397A"/>
                </a:solidFill>
              </a:rPr>
              <a:t>Литягин</a:t>
            </a:r>
            <a:r>
              <a:rPr lang="ru-RU" sz="1400" b="1" i="1" dirty="0" smtClean="0">
                <a:solidFill>
                  <a:srgbClr val="18397A"/>
                </a:solidFill>
              </a:rPr>
              <a:t> Е.В., </a:t>
            </a:r>
            <a:r>
              <a:rPr lang="ru-RU" sz="1400" b="1" i="1" dirty="0" err="1" smtClean="0">
                <a:solidFill>
                  <a:srgbClr val="18397A"/>
                </a:solidFill>
              </a:rPr>
              <a:t>Сенько</a:t>
            </a:r>
            <a:r>
              <a:rPr lang="ru-RU" sz="1400" b="1" i="1" dirty="0" smtClean="0">
                <a:solidFill>
                  <a:srgbClr val="18397A"/>
                </a:solidFill>
              </a:rPr>
              <a:t> Н.В., </a:t>
            </a:r>
            <a:r>
              <a:rPr lang="ru-RU" sz="1400" b="1" i="1" dirty="0" err="1" smtClean="0">
                <a:solidFill>
                  <a:srgbClr val="18397A"/>
                </a:solidFill>
              </a:rPr>
              <a:t>Зорькин</a:t>
            </a:r>
            <a:r>
              <a:rPr lang="ru-RU" sz="1400" b="1" i="1" dirty="0" smtClean="0">
                <a:solidFill>
                  <a:srgbClr val="18397A"/>
                </a:solidFill>
              </a:rPr>
              <a:t> Н.А.</a:t>
            </a:r>
            <a:endParaRPr kumimoji="0" lang="ru-RU" sz="1400" b="0" i="1" u="none" strike="noStrike" kern="1200" cap="none" spc="0" normalizeH="0" baseline="0" noProof="0" dirty="0">
              <a:ln>
                <a:noFill/>
              </a:ln>
              <a:solidFill>
                <a:srgbClr val="18397A"/>
              </a:solidFill>
              <a:effectLst/>
              <a:uLnTx/>
              <a:uFillTx/>
              <a:latin typeface="Calibri"/>
              <a:ea typeface="Verdana" pitchFamily="34" charset="0"/>
              <a:cs typeface="+mn-cs"/>
            </a:endParaRPr>
          </a:p>
        </p:txBody>
      </p:sp>
      <p:sp>
        <p:nvSpPr>
          <p:cNvPr id="10" name="TextBox 9"/>
          <p:cNvSpPr txBox="1"/>
          <p:nvPr/>
        </p:nvSpPr>
        <p:spPr>
          <a:xfrm>
            <a:off x="470020" y="5550684"/>
            <a:ext cx="11458744" cy="415496"/>
          </a:xfrm>
          <a:prstGeom prst="rect">
            <a:avLst/>
          </a:prstGeom>
        </p:spPr>
        <p:txBody>
          <a:bodyPr wrap="square" lIns="91438" tIns="45719" rIns="91438" bIns="45719">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marR="0" lvl="0" indent="0" algn="just"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None/>
              <a:tabLst/>
              <a:defRPr/>
            </a:pPr>
            <a:endParaRPr kumimoji="0" lang="ru-RU" sz="1050" b="1" i="0" u="none" strike="noStrike" kern="1200" cap="none" spc="0" normalizeH="0" baseline="0" noProof="0" dirty="0" smtClean="0">
              <a:ln>
                <a:noFill/>
              </a:ln>
              <a:solidFill>
                <a:srgbClr val="16347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None/>
              <a:tabLst/>
              <a:defRPr/>
            </a:pPr>
            <a:endParaRPr kumimoji="0" lang="ru-RU" sz="1050" b="1" i="0" u="none" strike="noStrike" kern="1200" cap="none" spc="0" normalizeH="0" baseline="0" noProof="0" dirty="0">
              <a:ln>
                <a:noFill/>
              </a:ln>
              <a:solidFill>
                <a:srgbClr val="163470"/>
              </a:solidFill>
              <a:effectLst/>
              <a:uLnTx/>
              <a:uFillTx/>
              <a:latin typeface="Calibri"/>
              <a:ea typeface="+mn-ea"/>
              <a:cs typeface="+mn-cs"/>
            </a:endParaRPr>
          </a:p>
        </p:txBody>
      </p:sp>
      <p:sp>
        <p:nvSpPr>
          <p:cNvPr id="13" name="TextBox 12"/>
          <p:cNvSpPr txBox="1"/>
          <p:nvPr/>
        </p:nvSpPr>
        <p:spPr>
          <a:xfrm>
            <a:off x="5226385" y="2173641"/>
            <a:ext cx="6577200" cy="446400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indent="0">
              <a:buNone/>
            </a:pPr>
            <a:r>
              <a:rPr lang="ru-RU" sz="1600" dirty="0" smtClean="0">
                <a:solidFill>
                  <a:srgbClr val="163470"/>
                </a:solidFill>
                <a:latin typeface="+mn-lt"/>
              </a:rPr>
              <a:t>В результате проведения исследования была определена значимость проблемы немедицинского потребления наркотиков в списке социальных проблем среди населения. Проведен анализ ценностных установок населения. Выявлено отношение населения к проблеме немедицинского потребления наркотиков. Проанализирован уровень распространения немедицинского потребления наркотиков. Выявлена степень наркотизации населения. Определены наиболее распространенные наркотики. Выявлена степень доступности наркотиков. Определены наиболее популярные места и способы распространения наркотиков. Определены причины распространения немедицинского потребления наркотиков. Определены мотивы потребления наркотиков среди различных групп населения. Выявлены основные механизмы приобщения к немедицинскому потреблению наркотиков. Проведен анализ </a:t>
            </a:r>
            <a:r>
              <a:rPr lang="ru-RU" sz="1600" dirty="0" err="1" smtClean="0">
                <a:solidFill>
                  <a:srgbClr val="163470"/>
                </a:solidFill>
                <a:latin typeface="+mn-lt"/>
              </a:rPr>
              <a:t>социокультурных</a:t>
            </a:r>
            <a:r>
              <a:rPr lang="ru-RU" sz="1600" dirty="0" smtClean="0">
                <a:solidFill>
                  <a:srgbClr val="163470"/>
                </a:solidFill>
                <a:latin typeface="+mn-lt"/>
              </a:rPr>
              <a:t> факторов, как способствующих, так и препятствующих возникновению и развитию наркотической зависимости.</a:t>
            </a:r>
          </a:p>
          <a:p>
            <a:pPr marL="0" indent="0">
              <a:buNone/>
            </a:pPr>
            <a:endParaRPr lang="ru-RU" sz="1100" dirty="0">
              <a:solidFill>
                <a:srgbClr val="163470"/>
              </a:solidFill>
              <a:latin typeface="+mn-lt"/>
            </a:endParaRPr>
          </a:p>
        </p:txBody>
      </p:sp>
      <p:sp>
        <p:nvSpPr>
          <p:cNvPr id="9" name="Заголовок 1"/>
          <p:cNvSpPr>
            <a:spLocks noGrp="1"/>
          </p:cNvSpPr>
          <p:nvPr>
            <p:ph type="title" idx="4294967295"/>
          </p:nvPr>
        </p:nvSpPr>
        <p:spPr>
          <a:xfrm>
            <a:off x="425302" y="1177894"/>
            <a:ext cx="11387470" cy="590931"/>
          </a:xfrm>
          <a:noFill/>
        </p:spPr>
        <p:txBody>
          <a:bodyPr wrap="square" rtlCol="0">
            <a:spAutoFit/>
          </a:bodyPr>
          <a:lstStyle/>
          <a:p>
            <a:pPr algn="ctr"/>
            <a:r>
              <a:rPr lang="ru-RU" sz="1800" b="1" dirty="0" smtClean="0">
                <a:solidFill>
                  <a:srgbClr val="163470"/>
                </a:solidFill>
                <a:latin typeface="+mn-lt"/>
              </a:rPr>
              <a:t>Проведение социологического исследования по изучению отношения населения </a:t>
            </a:r>
            <a:r>
              <a:rPr lang="ru-RU" sz="1800" b="1" dirty="0" err="1" smtClean="0">
                <a:solidFill>
                  <a:srgbClr val="163470"/>
                </a:solidFill>
                <a:latin typeface="+mn-lt"/>
              </a:rPr>
              <a:t>Шебалинского</a:t>
            </a:r>
            <a:r>
              <a:rPr lang="ru-RU" sz="1800" b="1" dirty="0" smtClean="0">
                <a:solidFill>
                  <a:srgbClr val="163470"/>
                </a:solidFill>
                <a:latin typeface="+mn-lt"/>
              </a:rPr>
              <a:t> района Республики Алтай и г. Горно-Алтайска к проблемам наркотизации общества</a:t>
            </a:r>
            <a:endParaRPr lang="ru-RU" sz="1800" b="1" dirty="0">
              <a:solidFill>
                <a:srgbClr val="163470"/>
              </a:solidFill>
              <a:latin typeface="+mn-lt"/>
              <a:ea typeface="+mn-ea"/>
              <a:cs typeface="+mn-cs"/>
            </a:endParaRP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649618" y="4452151"/>
            <a:ext cx="4320000" cy="430885"/>
          </a:xfrm>
          <a:prstGeom prst="rect">
            <a:avLst/>
          </a:prstGeom>
          <a:noFill/>
        </p:spPr>
        <p:txBody>
          <a:bodyPr wrap="square" lIns="91438" tIns="45719" rIns="91438" bIns="45719" rtlCol="0">
            <a:spAutoFit/>
          </a:bodyPr>
          <a:lstStyle/>
          <a:p>
            <a:pPr lvl="0" algn="ctr">
              <a:defRPr/>
            </a:pPr>
            <a:r>
              <a:rPr lang="ru-RU" sz="1100" dirty="0" smtClean="0">
                <a:solidFill>
                  <a:srgbClr val="18397A"/>
                </a:solidFill>
              </a:rPr>
              <a:t>Значимость проблемы немедицинского потребления наркотиков в списке социальных проблем среди населения </a:t>
            </a:r>
            <a:endParaRPr kumimoji="0" lang="ru-RU" sz="1100" b="1" i="0" u="none" strike="noStrike" kern="1200" cap="none" spc="0" normalizeH="0" baseline="0" noProof="0" dirty="0">
              <a:ln>
                <a:noFill/>
              </a:ln>
              <a:solidFill>
                <a:srgbClr val="18397A"/>
              </a:solidFill>
              <a:effectLst/>
              <a:uLnTx/>
              <a:uFillTx/>
              <a:latin typeface="Calibri"/>
              <a:ea typeface="+mn-ea"/>
              <a:cs typeface="+mn-cs"/>
            </a:endParaRPr>
          </a:p>
        </p:txBody>
      </p:sp>
      <p:pic>
        <p:nvPicPr>
          <p:cNvPr id="17" name="Рисунок 16" descr="logotip rgb.png"/>
          <p:cNvPicPr>
            <a:picLocks noChangeAspect="1"/>
          </p:cNvPicPr>
          <p:nvPr/>
        </p:nvPicPr>
        <p:blipFill>
          <a:blip r:embed="rId2" cstate="print"/>
          <a:stretch>
            <a:fillRect/>
          </a:stretch>
        </p:blipFill>
        <p:spPr>
          <a:xfrm>
            <a:off x="725849" y="70869"/>
            <a:ext cx="983732" cy="985722"/>
          </a:xfrm>
          <a:prstGeom prst="rect">
            <a:avLst/>
          </a:prstGeom>
        </p:spPr>
      </p:pic>
      <p:pic>
        <p:nvPicPr>
          <p:cNvPr id="1026" name="Picture 2" descr="C:\Users\наука3\Desktop\Безымянный.png"/>
          <p:cNvPicPr>
            <a:picLocks noChangeAspect="1" noChangeArrowheads="1"/>
          </p:cNvPicPr>
          <p:nvPr/>
        </p:nvPicPr>
        <p:blipFill>
          <a:blip r:embed="rId3"/>
          <a:srcRect/>
          <a:stretch>
            <a:fillRect/>
          </a:stretch>
        </p:blipFill>
        <p:spPr bwMode="auto">
          <a:xfrm>
            <a:off x="526185" y="2747558"/>
            <a:ext cx="4590000" cy="1723494"/>
          </a:xfrm>
          <a:prstGeom prst="rect">
            <a:avLst/>
          </a:prstGeom>
          <a:noFill/>
        </p:spPr>
      </p:pic>
      <p:sp>
        <p:nvSpPr>
          <p:cNvPr id="14" name="TextBox 13"/>
          <p:cNvSpPr txBox="1"/>
          <p:nvPr/>
        </p:nvSpPr>
        <p:spPr>
          <a:xfrm>
            <a:off x="438121" y="6269388"/>
            <a:ext cx="11520000" cy="577079"/>
          </a:xfrm>
          <a:prstGeom prst="rect">
            <a:avLst/>
          </a:prstGeom>
        </p:spPr>
        <p:txBody>
          <a:bodyPr wrap="square" lIns="91438" tIns="45719" rIns="91438" bIns="45719" anchor="ctr">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lvl="0" indent="0" algn="just">
              <a:buClr>
                <a:srgbClr val="70AD47">
                  <a:lumMod val="75000"/>
                </a:srgbClr>
              </a:buClr>
              <a:buNone/>
              <a:defRPr/>
            </a:pPr>
            <a:r>
              <a:rPr kumimoji="0" lang="ru-RU" sz="1050" b="1" i="0" u="none" strike="noStrike" kern="1200" cap="none" spc="0" normalizeH="0" baseline="0" noProof="0" dirty="0" smtClean="0">
                <a:ln>
                  <a:noFill/>
                </a:ln>
                <a:solidFill>
                  <a:srgbClr val="163470"/>
                </a:solidFill>
                <a:effectLst/>
                <a:uLnTx/>
                <a:uFillTx/>
                <a:latin typeface="Calibri"/>
                <a:ea typeface="+mn-ea"/>
                <a:cs typeface="+mn-cs"/>
              </a:rPr>
              <a:t>Публикации: </a:t>
            </a:r>
            <a:r>
              <a:rPr lang="ru-RU" sz="1050" dirty="0" err="1" smtClean="0"/>
              <a:t>Литягин</a:t>
            </a:r>
            <a:r>
              <a:rPr lang="ru-RU" sz="1050" dirty="0" smtClean="0"/>
              <a:t>, Е. В. Отношение населения </a:t>
            </a:r>
            <a:r>
              <a:rPr lang="ru-RU" sz="1050" dirty="0" err="1" smtClean="0"/>
              <a:t>Майминского</a:t>
            </a:r>
            <a:r>
              <a:rPr lang="ru-RU" sz="1050" dirty="0" smtClean="0"/>
              <a:t> района Республики Алтай и Г. Горно-Алтайска к проблемам наркотизации общества / Е. В. </a:t>
            </a:r>
            <a:r>
              <a:rPr lang="ru-RU" sz="1050" dirty="0" err="1" smtClean="0"/>
              <a:t>Литягин</a:t>
            </a:r>
            <a:r>
              <a:rPr lang="ru-RU" sz="1050" dirty="0" smtClean="0"/>
              <a:t>, Н. В. </a:t>
            </a:r>
            <a:r>
              <a:rPr lang="ru-RU" sz="1050" dirty="0" err="1" smtClean="0"/>
              <a:t>Сенько</a:t>
            </a:r>
            <a:r>
              <a:rPr lang="ru-RU" sz="1050" dirty="0" smtClean="0"/>
              <a:t>, Н. А. </a:t>
            </a:r>
            <a:r>
              <a:rPr lang="ru-RU" sz="1050" dirty="0" err="1" smtClean="0"/>
              <a:t>Зорькин</a:t>
            </a:r>
            <a:r>
              <a:rPr lang="ru-RU" sz="1050" dirty="0" smtClean="0"/>
              <a:t> // Научный вестник Горно-Алтайского государственного университета : Сборник статей / Отв. редактор М.Г. Сухова. – Горно-Алтайск : Горно-Алтайский государственный университет, 2020. – С. 61-66.</a:t>
            </a:r>
            <a:endParaRPr kumimoji="0" lang="ru-RU" sz="1050" b="1" i="0" u="none" strike="noStrike" kern="1200" cap="none" spc="0" normalizeH="0" baseline="0" noProof="0" dirty="0">
              <a:ln>
                <a:noFill/>
              </a:ln>
              <a:solidFill>
                <a:srgbClr val="163470"/>
              </a:solidFill>
              <a:effectLst/>
              <a:uLnTx/>
              <a:uFillTx/>
              <a:latin typeface="Calibri"/>
              <a:ea typeface="+mn-ea"/>
              <a:cs typeface="+mn-cs"/>
            </a:endParaRPr>
          </a:p>
        </p:txBody>
      </p:sp>
    </p:spTree>
    <p:extLst>
      <p:ext uri="{BB962C8B-B14F-4D97-AF65-F5344CB8AC3E}">
        <p14:creationId xmlns:p14="http://schemas.microsoft.com/office/powerpoint/2010/main" val="2384803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
        <p:nvSpPr>
          <p:cNvPr id="8" name="Прямоугольник 7"/>
          <p:cNvSpPr/>
          <p:nvPr/>
        </p:nvSpPr>
        <p:spPr>
          <a:xfrm>
            <a:off x="5704610" y="1503428"/>
            <a:ext cx="6108162" cy="307775"/>
          </a:xfrm>
          <a:prstGeom prst="rect">
            <a:avLst/>
          </a:prstGeom>
        </p:spPr>
        <p:txBody>
          <a:bodyPr wrap="square" lIns="91438" tIns="45719" rIns="91438" bIns="45719">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a:ln>
                  <a:noFill/>
                </a:ln>
                <a:solidFill>
                  <a:srgbClr val="1B4089"/>
                </a:solidFill>
                <a:effectLst/>
                <a:uLnTx/>
                <a:uFillTx/>
                <a:latin typeface="Calibri"/>
                <a:ea typeface="Verdana" pitchFamily="34" charset="0"/>
                <a:cs typeface="+mn-cs"/>
              </a:rPr>
              <a:t>Авторы</a:t>
            </a:r>
            <a:r>
              <a:rPr kumimoji="0" lang="ru-RU" sz="1400" b="1" i="1" u="none" strike="noStrike" kern="1200" cap="none" spc="0" normalizeH="0" baseline="0" noProof="0" dirty="0" smtClean="0">
                <a:ln>
                  <a:noFill/>
                </a:ln>
                <a:solidFill>
                  <a:srgbClr val="1B4089"/>
                </a:solidFill>
                <a:effectLst/>
                <a:uLnTx/>
                <a:uFillTx/>
                <a:latin typeface="Calibri"/>
                <a:ea typeface="Verdana" pitchFamily="34" charset="0"/>
                <a:cs typeface="+mn-cs"/>
              </a:rPr>
              <a:t>:</a:t>
            </a:r>
            <a:r>
              <a:rPr kumimoji="0" lang="ru-RU" sz="1400" b="1" i="1" u="none" strike="noStrike" kern="1200" cap="none" spc="0" normalizeH="0" noProof="0" dirty="0" smtClean="0">
                <a:ln>
                  <a:noFill/>
                </a:ln>
                <a:solidFill>
                  <a:srgbClr val="1B4089"/>
                </a:solidFill>
                <a:effectLst/>
                <a:uLnTx/>
                <a:uFillTx/>
                <a:latin typeface="Calibri"/>
                <a:ea typeface="Verdana" pitchFamily="34" charset="0"/>
                <a:cs typeface="+mn-cs"/>
              </a:rPr>
              <a:t> </a:t>
            </a:r>
            <a:r>
              <a:rPr kumimoji="0" lang="ru-RU" sz="1400" b="1" i="1" u="none" strike="noStrike" kern="1200" cap="none" spc="0" normalizeH="0" noProof="0" dirty="0" err="1" smtClean="0">
                <a:ln>
                  <a:noFill/>
                </a:ln>
                <a:solidFill>
                  <a:srgbClr val="1B4089"/>
                </a:solidFill>
                <a:effectLst/>
                <a:uLnTx/>
                <a:uFillTx/>
                <a:latin typeface="Calibri"/>
                <a:ea typeface="Verdana" pitchFamily="34" charset="0"/>
                <a:cs typeface="+mn-cs"/>
              </a:rPr>
              <a:t>Ельчининова</a:t>
            </a:r>
            <a:r>
              <a:rPr kumimoji="0" lang="ru-RU" sz="1400" b="1" i="1" u="none" strike="noStrike" kern="1200" cap="none" spc="0" normalizeH="0" noProof="0" dirty="0" smtClean="0">
                <a:ln>
                  <a:noFill/>
                </a:ln>
                <a:solidFill>
                  <a:srgbClr val="1B4089"/>
                </a:solidFill>
                <a:effectLst/>
                <a:uLnTx/>
                <a:uFillTx/>
                <a:latin typeface="Calibri"/>
                <a:ea typeface="Verdana" pitchFamily="34" charset="0"/>
                <a:cs typeface="+mn-cs"/>
              </a:rPr>
              <a:t> О.А., </a:t>
            </a:r>
            <a:r>
              <a:rPr lang="ru-RU" sz="1400" b="1" i="1" dirty="0" err="1" smtClean="0">
                <a:solidFill>
                  <a:srgbClr val="1B4089"/>
                </a:solidFill>
                <a:latin typeface="Calibri"/>
                <a:ea typeface="Verdana" pitchFamily="34" charset="0"/>
              </a:rPr>
              <a:t>Сойенова</a:t>
            </a:r>
            <a:r>
              <a:rPr lang="ru-RU" sz="1400" b="1" i="1" dirty="0" smtClean="0">
                <a:solidFill>
                  <a:srgbClr val="1B4089"/>
                </a:solidFill>
                <a:latin typeface="Calibri"/>
                <a:ea typeface="Verdana" pitchFamily="34" charset="0"/>
              </a:rPr>
              <a:t> А.Н., Кузнецова О.В., </a:t>
            </a:r>
            <a:r>
              <a:rPr lang="ru-RU" sz="1400" b="1" i="1" dirty="0" err="1" smtClean="0">
                <a:solidFill>
                  <a:srgbClr val="1B4089"/>
                </a:solidFill>
                <a:latin typeface="Calibri"/>
                <a:ea typeface="Verdana" pitchFamily="34" charset="0"/>
              </a:rPr>
              <a:t>Чичинова</a:t>
            </a:r>
            <a:r>
              <a:rPr lang="ru-RU" sz="1400" b="1" i="1" dirty="0" smtClean="0">
                <a:solidFill>
                  <a:srgbClr val="1B4089"/>
                </a:solidFill>
                <a:latin typeface="Calibri"/>
                <a:ea typeface="Verdana" pitchFamily="34" charset="0"/>
              </a:rPr>
              <a:t> Г.В.</a:t>
            </a:r>
            <a:endParaRPr kumimoji="0" lang="ru-RU" sz="1400" b="0" i="1" u="none" strike="noStrike" kern="1200" cap="none" spc="0" normalizeH="0" baseline="0" noProof="0" dirty="0">
              <a:ln>
                <a:noFill/>
              </a:ln>
              <a:solidFill>
                <a:srgbClr val="1B4089"/>
              </a:solidFill>
              <a:effectLst/>
              <a:uLnTx/>
              <a:uFillTx/>
              <a:latin typeface="Calibri"/>
              <a:ea typeface="Verdana" pitchFamily="34" charset="0"/>
              <a:cs typeface="+mn-cs"/>
            </a:endParaRPr>
          </a:p>
        </p:txBody>
      </p:sp>
      <p:sp>
        <p:nvSpPr>
          <p:cNvPr id="10" name="TextBox 9"/>
          <p:cNvSpPr txBox="1"/>
          <p:nvPr/>
        </p:nvSpPr>
        <p:spPr>
          <a:xfrm>
            <a:off x="434903" y="5298394"/>
            <a:ext cx="11520000" cy="1384993"/>
          </a:xfrm>
          <a:prstGeom prst="rect">
            <a:avLst/>
          </a:prstGeom>
        </p:spPr>
        <p:txBody>
          <a:bodyPr wrap="square" lIns="91438" tIns="45719" rIns="91438" bIns="45719">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lvl="0" indent="0" algn="just">
              <a:buNone/>
            </a:pPr>
            <a:r>
              <a:rPr kumimoji="0" lang="ru-RU" sz="1050" b="1" i="0" u="none" strike="noStrike" kern="1200" cap="none" spc="0" normalizeH="0" baseline="0" noProof="0" dirty="0" smtClean="0">
                <a:ln>
                  <a:noFill/>
                </a:ln>
                <a:solidFill>
                  <a:srgbClr val="163470"/>
                </a:solidFill>
                <a:effectLst/>
                <a:uLnTx/>
                <a:uFillTx/>
                <a:latin typeface="Calibri"/>
                <a:ea typeface="+mn-ea"/>
                <a:cs typeface="+mn-cs"/>
              </a:rPr>
              <a:t>Публикации</a:t>
            </a:r>
            <a:r>
              <a:rPr lang="ru-RU" sz="1050" b="1" i="0" dirty="0" smtClean="0">
                <a:solidFill>
                  <a:srgbClr val="163470"/>
                </a:solidFill>
              </a:rPr>
              <a:t>: </a:t>
            </a:r>
            <a:r>
              <a:rPr lang="ru-RU" sz="1050" dirty="0" err="1" smtClean="0"/>
              <a:t>Ельчининова</a:t>
            </a:r>
            <a:r>
              <a:rPr lang="ru-RU" sz="1050" dirty="0"/>
              <a:t> О. А., </a:t>
            </a:r>
            <a:r>
              <a:rPr lang="ru-RU" sz="1050" dirty="0" smtClean="0"/>
              <a:t>Пузанов А.В., Рождественская </a:t>
            </a:r>
            <a:r>
              <a:rPr lang="ru-RU" sz="1050" dirty="0"/>
              <a:t>Т.А</a:t>
            </a:r>
            <a:r>
              <a:rPr lang="ru-RU" sz="1050" dirty="0" smtClean="0"/>
              <a:t>., </a:t>
            </a:r>
            <a:r>
              <a:rPr lang="ru-RU" sz="1050" dirty="0" err="1" smtClean="0"/>
              <a:t>Двуреченская</a:t>
            </a:r>
            <a:r>
              <a:rPr lang="ru-RU" sz="1050" dirty="0"/>
              <a:t> С. Я. Микроэлементы в </a:t>
            </a:r>
            <a:r>
              <a:rPr lang="ru-RU" sz="1050" dirty="0" err="1"/>
              <a:t>межгорно</a:t>
            </a:r>
            <a:r>
              <a:rPr lang="ru-RU" sz="1050" dirty="0"/>
              <a:t>-котловинных </a:t>
            </a:r>
            <a:r>
              <a:rPr lang="ru-RU" sz="1050" dirty="0" err="1"/>
              <a:t>агроландшафтах</a:t>
            </a:r>
            <a:r>
              <a:rPr lang="ru-RU" sz="1050" dirty="0"/>
              <a:t> Горного Алтая // Агрохимия. 2021. № 6. С. 16-27</a:t>
            </a:r>
          </a:p>
          <a:p>
            <a:pPr marL="0" lvl="0" indent="0" algn="just">
              <a:buNone/>
            </a:pPr>
            <a:r>
              <a:rPr lang="ru-RU" sz="1050" dirty="0" smtClean="0"/>
              <a:t>Пузанов </a:t>
            </a:r>
            <a:r>
              <a:rPr lang="ru-RU" sz="1050" dirty="0"/>
              <a:t>А.В., </a:t>
            </a:r>
            <a:r>
              <a:rPr lang="ru-RU" sz="1050" dirty="0" err="1"/>
              <a:t>Ельчининова</a:t>
            </a:r>
            <a:r>
              <a:rPr lang="ru-RU" sz="1050" dirty="0"/>
              <a:t> О.А., Рождественская Т.А. Микроэлементы в почвах степных котловин Алтае-Саянской горной страны // Фундаментальные основы биогеохимических технологий и перспективы их применения в охране природы, сельском хозяйстве и медицине. Труды XII Международной биогеохимической школы, посвященной 175-летию со дня рождения В. В. Докучаева. Тула, 2021. С. 178-181</a:t>
            </a:r>
          </a:p>
          <a:p>
            <a:pPr marL="0" lvl="0" indent="0" algn="just">
              <a:buNone/>
            </a:pPr>
            <a:r>
              <a:rPr lang="ru-RU" sz="1050" dirty="0" err="1" smtClean="0"/>
              <a:t>Ельчининова</a:t>
            </a:r>
            <a:r>
              <a:rPr lang="ru-RU" sz="1050" dirty="0"/>
              <a:t> О.А., Кузнецова О.В., Пузанов А.В., Рождественская Т.А</a:t>
            </a:r>
            <a:r>
              <a:rPr lang="ru-RU" sz="1050" dirty="0" smtClean="0"/>
              <a:t>., </a:t>
            </a:r>
            <a:r>
              <a:rPr lang="ru-RU" sz="1050" dirty="0" err="1" smtClean="0"/>
              <a:t>Двуреченская</a:t>
            </a:r>
            <a:r>
              <a:rPr lang="ru-RU" sz="1050" dirty="0"/>
              <a:t> С. Я. </a:t>
            </a:r>
            <a:r>
              <a:rPr lang="ru-RU" sz="1050" dirty="0" smtClean="0"/>
              <a:t>Эколого-биохимическая оценка </a:t>
            </a:r>
            <a:r>
              <a:rPr lang="ru-RU" sz="1050" dirty="0" err="1"/>
              <a:t>агроландшафтов</a:t>
            </a:r>
            <a:r>
              <a:rPr lang="ru-RU" sz="1050" dirty="0"/>
              <a:t> межгорных котловин Горного Алтая // Актуальные проблемы сельского хозяйства горных территорий. Материалы VII</a:t>
            </a:r>
            <a:r>
              <a:rPr lang="en-US" sz="1050" dirty="0"/>
              <a:t>I</a:t>
            </a:r>
            <a:r>
              <a:rPr lang="ru-RU" sz="1050" dirty="0"/>
              <a:t>-й Международной научно-практической конференции, посвященной Году науки и технологий в России, 265-летию присоединения алтайского народа в состав Российского государства и 30-летию образования Республики Алтай</a:t>
            </a:r>
            <a:r>
              <a:rPr lang="ru-RU" sz="1050" dirty="0" smtClean="0"/>
              <a:t>. Горно-Алтайск</a:t>
            </a:r>
            <a:r>
              <a:rPr lang="ru-RU" sz="1050" dirty="0"/>
              <a:t>, 2021. С 243-248</a:t>
            </a:r>
            <a:r>
              <a:rPr lang="ru-RU" sz="1050" dirty="0" smtClean="0"/>
              <a:t>.</a:t>
            </a:r>
            <a:endParaRPr kumimoji="0" lang="ru-RU" sz="1050" i="0" u="none" strike="noStrike" kern="1200" cap="none" spc="0" normalizeH="0" baseline="0" noProof="0" dirty="0">
              <a:ln>
                <a:noFill/>
              </a:ln>
              <a:solidFill>
                <a:srgbClr val="163470"/>
              </a:solidFill>
              <a:effectLst/>
              <a:uLnTx/>
              <a:uFillTx/>
              <a:latin typeface="Calibri"/>
            </a:endParaRPr>
          </a:p>
        </p:txBody>
      </p:sp>
      <p:sp>
        <p:nvSpPr>
          <p:cNvPr id="13" name="TextBox 12"/>
          <p:cNvSpPr txBox="1"/>
          <p:nvPr/>
        </p:nvSpPr>
        <p:spPr>
          <a:xfrm>
            <a:off x="4046911" y="1890422"/>
            <a:ext cx="7765861" cy="331200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lvl="0" indent="0">
              <a:spcBef>
                <a:spcPts val="0"/>
              </a:spcBef>
              <a:buClr>
                <a:srgbClr val="70AD47">
                  <a:lumMod val="75000"/>
                </a:srgbClr>
              </a:buClr>
              <a:buNone/>
              <a:defRPr/>
            </a:pPr>
            <a:r>
              <a:rPr lang="ru-RU" sz="1600" dirty="0">
                <a:solidFill>
                  <a:srgbClr val="163470"/>
                </a:solidFill>
                <a:latin typeface="Calibri"/>
              </a:rPr>
              <a:t>Содержание марганца, меди и </a:t>
            </a:r>
            <a:r>
              <a:rPr lang="ru-RU" sz="1600" dirty="0" smtClean="0">
                <a:solidFill>
                  <a:srgbClr val="163470"/>
                </a:solidFill>
                <a:latin typeface="Calibri"/>
              </a:rPr>
              <a:t>цинка в почве характеризуется убыванием их </a:t>
            </a:r>
            <a:r>
              <a:rPr lang="ru-RU" sz="1600" dirty="0">
                <a:solidFill>
                  <a:srgbClr val="163470"/>
                </a:solidFill>
                <a:latin typeface="Calibri"/>
              </a:rPr>
              <a:t>концентрации </a:t>
            </a:r>
            <a:r>
              <a:rPr lang="ru-RU" sz="1600" dirty="0" smtClean="0">
                <a:solidFill>
                  <a:srgbClr val="163470"/>
                </a:solidFill>
                <a:latin typeface="Calibri"/>
              </a:rPr>
              <a:t>от черноземов </a:t>
            </a:r>
            <a:r>
              <a:rPr lang="ru-RU" sz="1600" dirty="0">
                <a:solidFill>
                  <a:srgbClr val="163470"/>
                </a:solidFill>
                <a:latin typeface="Calibri"/>
              </a:rPr>
              <a:t>обыкновенных и темно-каштановых почв среднегорных котловин </a:t>
            </a:r>
            <a:r>
              <a:rPr lang="ru-RU" sz="1600" dirty="0" smtClean="0">
                <a:solidFill>
                  <a:srgbClr val="163470"/>
                </a:solidFill>
                <a:latin typeface="Calibri"/>
              </a:rPr>
              <a:t>к каштановым </a:t>
            </a:r>
            <a:r>
              <a:rPr lang="ru-RU" sz="1600" dirty="0">
                <a:solidFill>
                  <a:srgbClr val="163470"/>
                </a:solidFill>
                <a:latin typeface="Calibri"/>
              </a:rPr>
              <a:t>и </a:t>
            </a:r>
            <a:r>
              <a:rPr lang="ru-RU" sz="1600" dirty="0" smtClean="0">
                <a:solidFill>
                  <a:srgbClr val="163470"/>
                </a:solidFill>
                <a:latin typeface="Calibri"/>
              </a:rPr>
              <a:t>светло-каштановым почвам </a:t>
            </a:r>
            <a:r>
              <a:rPr lang="ru-RU" sz="1600" dirty="0">
                <a:solidFill>
                  <a:srgbClr val="163470"/>
                </a:solidFill>
                <a:latin typeface="Calibri"/>
              </a:rPr>
              <a:t>высокогорных. Коэффициент радиальной дифференциации в гумусовом горизонте больше 1, что свидетельствует о биогенном их накоплении и аккумулятивном распределении.</a:t>
            </a:r>
          </a:p>
          <a:p>
            <a:pPr marL="0" lvl="0" indent="0">
              <a:spcBef>
                <a:spcPts val="0"/>
              </a:spcBef>
              <a:buClr>
                <a:srgbClr val="70AD47">
                  <a:lumMod val="75000"/>
                </a:srgbClr>
              </a:buClr>
              <a:buNone/>
              <a:defRPr/>
            </a:pPr>
            <a:r>
              <a:rPr lang="ru-RU" sz="1600" dirty="0" smtClean="0">
                <a:solidFill>
                  <a:srgbClr val="163470"/>
                </a:solidFill>
                <a:latin typeface="Calibri"/>
              </a:rPr>
              <a:t>Большая </a:t>
            </a:r>
            <a:r>
              <a:rPr lang="ru-RU" sz="1600" dirty="0">
                <a:solidFill>
                  <a:srgbClr val="163470"/>
                </a:solidFill>
                <a:latin typeface="Calibri"/>
              </a:rPr>
              <a:t>часть поглощенных растениями (овсом и луговыми травами) марганца, меди и цинка локализуется в корневой системе и меньшая транспортируется в надземную. Для марганца, меди и цинка характерным является барьерный тип накопления, коэффициент корневого барьера больше 1. Интенсивность накопления молибдена в корнях ниже по сравнению с надземными органами (</a:t>
            </a:r>
            <a:r>
              <a:rPr lang="ru-RU" sz="1600" dirty="0" err="1">
                <a:solidFill>
                  <a:srgbClr val="163470"/>
                </a:solidFill>
                <a:latin typeface="Calibri"/>
              </a:rPr>
              <a:t>Ккб</a:t>
            </a:r>
            <a:r>
              <a:rPr lang="ru-RU" sz="1600" dirty="0">
                <a:solidFill>
                  <a:srgbClr val="163470"/>
                </a:solidFill>
                <a:latin typeface="Calibri"/>
              </a:rPr>
              <a:t>&lt;1</a:t>
            </a:r>
            <a:r>
              <a:rPr lang="ru-RU" sz="1600" dirty="0" smtClean="0">
                <a:solidFill>
                  <a:srgbClr val="163470"/>
                </a:solidFill>
                <a:latin typeface="Calibri"/>
              </a:rPr>
              <a:t>). </a:t>
            </a:r>
            <a:endParaRPr lang="ru-RU" sz="1600" dirty="0">
              <a:solidFill>
                <a:srgbClr val="163470"/>
              </a:solidFill>
              <a:latin typeface="Calibri"/>
            </a:endParaRPr>
          </a:p>
          <a:p>
            <a:pPr marL="0" lvl="0" indent="0">
              <a:spcBef>
                <a:spcPts val="0"/>
              </a:spcBef>
              <a:buClr>
                <a:srgbClr val="70AD47">
                  <a:lumMod val="75000"/>
                </a:srgbClr>
              </a:buClr>
              <a:buNone/>
              <a:defRPr/>
            </a:pPr>
            <a:r>
              <a:rPr lang="ru-RU" sz="1600" dirty="0">
                <a:solidFill>
                  <a:srgbClr val="163470"/>
                </a:solidFill>
                <a:latin typeface="Calibri"/>
              </a:rPr>
              <a:t>Содержание свинца в почвах и растениях не превышает нормируемых показателей. Исследуемые почвы и лугово-степная растительность характеризуются высоким содержанием мышьяка, превышающим ПДК, ОДК и МДУ.</a:t>
            </a:r>
          </a:p>
        </p:txBody>
      </p:sp>
      <p:sp>
        <p:nvSpPr>
          <p:cNvPr id="9" name="Заголовок 1"/>
          <p:cNvSpPr>
            <a:spLocks noGrp="1"/>
          </p:cNvSpPr>
          <p:nvPr>
            <p:ph type="title" idx="4294967295"/>
          </p:nvPr>
        </p:nvSpPr>
        <p:spPr>
          <a:xfrm>
            <a:off x="435935" y="1164842"/>
            <a:ext cx="11376837" cy="341632"/>
          </a:xfrm>
          <a:noFill/>
        </p:spPr>
        <p:txBody>
          <a:bodyPr wrap="square" rtlCol="0">
            <a:spAutoFit/>
          </a:bodyPr>
          <a:lstStyle/>
          <a:p>
            <a:pPr algn="ctr"/>
            <a:r>
              <a:rPr lang="ru-RU" sz="1800" b="1" dirty="0">
                <a:solidFill>
                  <a:srgbClr val="163470"/>
                </a:solidFill>
                <a:latin typeface="+mn-lt"/>
                <a:ea typeface="+mn-ea"/>
                <a:cs typeface="+mn-cs"/>
              </a:rPr>
              <a:t>Агроэкологическая оценка почв, продукции растениеводства и растительного лекарственного </a:t>
            </a:r>
            <a:r>
              <a:rPr lang="ru-RU" sz="1800" b="1" dirty="0" smtClean="0">
                <a:solidFill>
                  <a:srgbClr val="163470"/>
                </a:solidFill>
                <a:latin typeface="+mn-lt"/>
                <a:ea typeface="+mn-ea"/>
                <a:cs typeface="+mn-cs"/>
              </a:rPr>
              <a:t>сырья</a:t>
            </a:r>
            <a:endParaRPr lang="ru-RU" sz="1800" b="1" dirty="0">
              <a:solidFill>
                <a:srgbClr val="163470"/>
              </a:solidFill>
              <a:latin typeface="+mn-lt"/>
              <a:ea typeface="+mn-ea"/>
              <a:cs typeface="+mn-cs"/>
            </a:endParaRP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2734887" y="4945873"/>
            <a:ext cx="2052369" cy="769439"/>
          </a:xfrm>
          <a:prstGeom prst="rect">
            <a:avLst/>
          </a:prstGeom>
          <a:noFill/>
        </p:spPr>
        <p:txBody>
          <a:bodyPr wrap="square" lIns="91438" tIns="45719" rIns="91438" bIns="45719" rtlCol="0">
            <a:spAutoFit/>
          </a:bodyPr>
          <a:lstStyle/>
          <a:p>
            <a:pPr lvl="0" algn="ctr">
              <a:defRPr/>
            </a:pPr>
            <a:r>
              <a:rPr lang="ru-RU" sz="1100" dirty="0" smtClean="0">
                <a:solidFill>
                  <a:srgbClr val="163470"/>
                </a:solidFill>
              </a:rPr>
              <a:t> </a:t>
            </a:r>
          </a:p>
          <a:p>
            <a:pPr lvl="0" algn="ctr">
              <a:defRPr/>
            </a:pPr>
            <a:r>
              <a:rPr lang="ru-RU" sz="1100" dirty="0" smtClean="0">
                <a:solidFill>
                  <a:srgbClr val="163470"/>
                </a:solidFill>
              </a:rPr>
              <a:t> </a:t>
            </a:r>
          </a:p>
          <a:p>
            <a:pPr lvl="0" algn="ctr">
              <a:defRPr/>
            </a:pPr>
            <a:endParaRPr lang="ru-RU" sz="1100" dirty="0" smtClean="0">
              <a:solidFill>
                <a:srgbClr val="163470"/>
              </a:solidFill>
              <a:latin typeface="Calibri"/>
            </a:endParaRPr>
          </a:p>
          <a:p>
            <a:pPr lvl="0" algn="ctr">
              <a:defRPr/>
            </a:pPr>
            <a:endParaRPr lang="ru-RU" sz="1100" dirty="0" smtClean="0">
              <a:solidFill>
                <a:srgbClr val="163470"/>
              </a:solidFill>
            </a:endParaRPr>
          </a:p>
        </p:txBody>
      </p:sp>
      <p:sp>
        <p:nvSpPr>
          <p:cNvPr id="16" name="TextBox 15"/>
          <p:cNvSpPr txBox="1"/>
          <p:nvPr/>
        </p:nvSpPr>
        <p:spPr>
          <a:xfrm>
            <a:off x="731518" y="326004"/>
            <a:ext cx="1057525" cy="369332"/>
          </a:xfrm>
          <a:prstGeom prst="rect">
            <a:avLst/>
          </a:prstGeom>
          <a:noFill/>
        </p:spPr>
        <p:txBody>
          <a:bodyPr wrap="square" rtlCol="0">
            <a:spAutoFit/>
          </a:bodyPr>
          <a:lstStyle/>
          <a:p>
            <a:endParaRPr lang="ru-RU" dirty="0"/>
          </a:p>
        </p:txBody>
      </p:sp>
      <p:pic>
        <p:nvPicPr>
          <p:cNvPr id="14" name="Объект 11"/>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914488" y="1900378"/>
            <a:ext cx="2520000" cy="1625658"/>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4835" y="3507517"/>
            <a:ext cx="1260000" cy="152261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185" y="3518921"/>
            <a:ext cx="1260000" cy="1508950"/>
          </a:xfrm>
          <a:prstGeom prst="rect">
            <a:avLst/>
          </a:prstGeom>
        </p:spPr>
      </p:pic>
      <p:pic>
        <p:nvPicPr>
          <p:cNvPr id="18" name="Рисунок 17" descr="logotip rgb.png"/>
          <p:cNvPicPr>
            <a:picLocks noChangeAspect="1"/>
          </p:cNvPicPr>
          <p:nvPr/>
        </p:nvPicPr>
        <p:blipFill>
          <a:blip r:embed="rId5" cstate="print"/>
          <a:stretch>
            <a:fillRect/>
          </a:stretch>
        </p:blipFill>
        <p:spPr>
          <a:xfrm>
            <a:off x="725849" y="70869"/>
            <a:ext cx="983732" cy="985722"/>
          </a:xfrm>
          <a:prstGeom prst="rect">
            <a:avLst/>
          </a:prstGeom>
        </p:spPr>
      </p:pic>
    </p:spTree>
    <p:extLst>
      <p:ext uri="{BB962C8B-B14F-4D97-AF65-F5344CB8AC3E}">
        <p14:creationId xmlns:p14="http://schemas.microsoft.com/office/powerpoint/2010/main" val="2384803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
        <p:nvSpPr>
          <p:cNvPr id="8" name="Прямоугольник 7"/>
          <p:cNvSpPr/>
          <p:nvPr/>
        </p:nvSpPr>
        <p:spPr>
          <a:xfrm>
            <a:off x="5305648" y="1764324"/>
            <a:ext cx="6507124" cy="307775"/>
          </a:xfrm>
          <a:prstGeom prst="rect">
            <a:avLst/>
          </a:prstGeom>
        </p:spPr>
        <p:txBody>
          <a:bodyPr wrap="square" lIns="91438" tIns="45719" rIns="91438" bIns="45719">
            <a:spAutoFit/>
          </a:bodyPr>
          <a:lstStyle/>
          <a:p>
            <a:pPr lvl="0" algn="r">
              <a:defRPr/>
            </a:pPr>
            <a:r>
              <a:rPr kumimoji="0" lang="ru-RU" sz="1400" b="1" i="1" u="none" strike="noStrike" kern="1200" cap="none" spc="0" normalizeH="0" baseline="0" noProof="0" dirty="0">
                <a:ln>
                  <a:noFill/>
                </a:ln>
                <a:solidFill>
                  <a:srgbClr val="1B4089"/>
                </a:solidFill>
                <a:effectLst/>
                <a:uLnTx/>
                <a:uFillTx/>
                <a:latin typeface="Calibri"/>
                <a:ea typeface="Verdana" pitchFamily="34" charset="0"/>
                <a:cs typeface="+mn-cs"/>
              </a:rPr>
              <a:t>Авторы:</a:t>
            </a:r>
            <a:r>
              <a:rPr kumimoji="0" lang="en-US" sz="1400" b="1" i="1" u="none" strike="noStrike" kern="1200" cap="none" spc="0" normalizeH="0" baseline="0" noProof="0" dirty="0">
                <a:ln>
                  <a:noFill/>
                </a:ln>
                <a:solidFill>
                  <a:srgbClr val="1B4089"/>
                </a:solidFill>
                <a:effectLst/>
                <a:uLnTx/>
                <a:uFillTx/>
                <a:latin typeface="Calibri"/>
                <a:ea typeface="Verdana" pitchFamily="34" charset="0"/>
                <a:cs typeface="+mn-cs"/>
              </a:rPr>
              <a:t> </a:t>
            </a:r>
            <a:r>
              <a:rPr lang="ru-RU" sz="1400" b="1" i="1" dirty="0" err="1" smtClean="0">
                <a:solidFill>
                  <a:srgbClr val="1B4089"/>
                </a:solidFill>
                <a:ea typeface="Verdana" pitchFamily="34" charset="0"/>
              </a:rPr>
              <a:t>Суртаева</a:t>
            </a:r>
            <a:r>
              <a:rPr lang="en-US" sz="1400" b="1" i="1" dirty="0" smtClean="0">
                <a:solidFill>
                  <a:srgbClr val="1B4089"/>
                </a:solidFill>
                <a:ea typeface="Verdana" pitchFamily="34" charset="0"/>
              </a:rPr>
              <a:t> </a:t>
            </a:r>
            <a:r>
              <a:rPr lang="ru-RU" sz="1400" b="1" i="1" dirty="0" smtClean="0">
                <a:solidFill>
                  <a:srgbClr val="1B4089"/>
                </a:solidFill>
                <a:ea typeface="Verdana" pitchFamily="34" charset="0"/>
              </a:rPr>
              <a:t>Л.И., Штабель</a:t>
            </a:r>
            <a:r>
              <a:rPr lang="en-US" sz="1400" b="1" i="1" dirty="0" smtClean="0">
                <a:solidFill>
                  <a:srgbClr val="1B4089"/>
                </a:solidFill>
                <a:ea typeface="Verdana" pitchFamily="34" charset="0"/>
              </a:rPr>
              <a:t> </a:t>
            </a:r>
            <a:r>
              <a:rPr lang="ru-RU" sz="1400" b="1" i="1" dirty="0" smtClean="0">
                <a:solidFill>
                  <a:srgbClr val="1B4089"/>
                </a:solidFill>
                <a:ea typeface="Verdana" pitchFamily="34" charset="0"/>
              </a:rPr>
              <a:t>Ю.П., Попеляева</a:t>
            </a:r>
            <a:r>
              <a:rPr lang="en-US" sz="1400" b="1" i="1" dirty="0" smtClean="0">
                <a:solidFill>
                  <a:srgbClr val="1B4089"/>
                </a:solidFill>
                <a:ea typeface="Verdana" pitchFamily="34" charset="0"/>
              </a:rPr>
              <a:t> </a:t>
            </a:r>
            <a:r>
              <a:rPr lang="ru-RU" sz="1400" b="1" i="1" dirty="0" smtClean="0">
                <a:solidFill>
                  <a:srgbClr val="1B4089"/>
                </a:solidFill>
                <a:ea typeface="Verdana" pitchFamily="34" charset="0"/>
              </a:rPr>
              <a:t>Н.Н., </a:t>
            </a:r>
            <a:r>
              <a:rPr lang="ru-RU" sz="1400" b="1" i="1" dirty="0" err="1" smtClean="0">
                <a:solidFill>
                  <a:srgbClr val="1B4089"/>
                </a:solidFill>
                <a:ea typeface="Verdana" pitchFamily="34" charset="0"/>
              </a:rPr>
              <a:t>Наседкина</a:t>
            </a:r>
            <a:r>
              <a:rPr lang="en-US" sz="1400" b="1" i="1" dirty="0" smtClean="0">
                <a:solidFill>
                  <a:srgbClr val="1B4089"/>
                </a:solidFill>
                <a:ea typeface="Verdana" pitchFamily="34" charset="0"/>
              </a:rPr>
              <a:t> </a:t>
            </a:r>
            <a:r>
              <a:rPr lang="ru-RU" sz="1400" b="1" i="1" dirty="0" smtClean="0">
                <a:solidFill>
                  <a:srgbClr val="1B4089"/>
                </a:solidFill>
                <a:ea typeface="Verdana" pitchFamily="34" charset="0"/>
              </a:rPr>
              <a:t>М.Б.</a:t>
            </a:r>
            <a:endParaRPr kumimoji="0" lang="ru-RU" sz="1400" b="0" i="1" strike="noStrike" kern="1200" cap="none" spc="0" normalizeH="0" baseline="0" noProof="0" dirty="0">
              <a:ln>
                <a:noFill/>
              </a:ln>
              <a:solidFill>
                <a:srgbClr val="1B4089"/>
              </a:solidFill>
              <a:effectLst/>
              <a:uLnTx/>
              <a:uFillTx/>
              <a:latin typeface="Calibri"/>
              <a:ea typeface="Verdana" pitchFamily="34" charset="0"/>
              <a:cs typeface="+mn-cs"/>
            </a:endParaRPr>
          </a:p>
        </p:txBody>
      </p:sp>
      <p:sp>
        <p:nvSpPr>
          <p:cNvPr id="13" name="TextBox 12"/>
          <p:cNvSpPr txBox="1"/>
          <p:nvPr/>
        </p:nvSpPr>
        <p:spPr>
          <a:xfrm>
            <a:off x="5309754" y="2169044"/>
            <a:ext cx="6513651" cy="327600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indent="0">
              <a:buNone/>
            </a:pPr>
            <a:r>
              <a:rPr lang="ru-RU" sz="1600" dirty="0" smtClean="0">
                <a:solidFill>
                  <a:srgbClr val="163470"/>
                </a:solidFill>
                <a:latin typeface="+mn-lt"/>
              </a:rPr>
              <a:t>Изучение технологических параметров заготовки сенажа с упаковкой в пленку выявило преимущество смесей суданкой травы и сорго сахарного по сравнению с традиционными </a:t>
            </a:r>
            <a:r>
              <a:rPr lang="ru-RU" sz="1600" dirty="0" err="1" smtClean="0">
                <a:solidFill>
                  <a:srgbClr val="163470"/>
                </a:solidFill>
                <a:latin typeface="+mn-lt"/>
              </a:rPr>
              <a:t>бобовоовсяными</a:t>
            </a:r>
            <a:r>
              <a:rPr lang="ru-RU" sz="1600" dirty="0" smtClean="0">
                <a:solidFill>
                  <a:srgbClr val="163470"/>
                </a:solidFill>
                <a:latin typeface="+mn-lt"/>
              </a:rPr>
              <a:t> смесями. Включение в </a:t>
            </a:r>
            <a:r>
              <a:rPr lang="ru-RU" sz="1600" dirty="0" err="1" smtClean="0">
                <a:solidFill>
                  <a:srgbClr val="163470"/>
                </a:solidFill>
                <a:latin typeface="+mn-lt"/>
              </a:rPr>
              <a:t>комосмеси</a:t>
            </a:r>
            <a:r>
              <a:rPr lang="ru-RU" sz="1600" dirty="0" smtClean="0">
                <a:solidFill>
                  <a:srgbClr val="163470"/>
                </a:solidFill>
                <a:latin typeface="+mn-lt"/>
              </a:rPr>
              <a:t> суданской травы позволяет получить </a:t>
            </a:r>
            <a:r>
              <a:rPr lang="ru-RU" sz="1600" dirty="0" err="1" smtClean="0">
                <a:solidFill>
                  <a:srgbClr val="163470"/>
                </a:solidFill>
                <a:latin typeface="+mn-lt"/>
              </a:rPr>
              <a:t>обепеченность</a:t>
            </a:r>
            <a:r>
              <a:rPr lang="ru-RU" sz="1600" dirty="0" smtClean="0">
                <a:solidFill>
                  <a:srgbClr val="163470"/>
                </a:solidFill>
                <a:latin typeface="+mn-lt"/>
              </a:rPr>
              <a:t> 1 кормовой единицы протеином в размере 149,6 г, высокое содержание сахаров до 13,3 % и низкое содержание клетчатки 24,6 %.</a:t>
            </a:r>
          </a:p>
          <a:p>
            <a:pPr marL="0" indent="0">
              <a:buNone/>
            </a:pPr>
            <a:r>
              <a:rPr lang="ru-RU" sz="1600" dirty="0" smtClean="0">
                <a:solidFill>
                  <a:srgbClr val="163470"/>
                </a:solidFill>
                <a:latin typeface="+mn-lt"/>
              </a:rPr>
              <a:t>Возделывание </a:t>
            </a:r>
            <a:r>
              <a:rPr lang="ru-RU" sz="1600" dirty="0" err="1" smtClean="0">
                <a:solidFill>
                  <a:srgbClr val="163470"/>
                </a:solidFill>
                <a:latin typeface="+mn-lt"/>
              </a:rPr>
              <a:t>суданковых</a:t>
            </a:r>
            <a:r>
              <a:rPr lang="ru-RU" sz="1600" dirty="0" smtClean="0">
                <a:solidFill>
                  <a:srgbClr val="163470"/>
                </a:solidFill>
                <a:latin typeface="+mn-lt"/>
              </a:rPr>
              <a:t> смесей на сенаж (упаковка), дают урожай зеленой массы до 240 </a:t>
            </a:r>
            <a:r>
              <a:rPr lang="ru-RU" sz="1600" dirty="0" err="1" smtClean="0">
                <a:solidFill>
                  <a:srgbClr val="163470"/>
                </a:solidFill>
                <a:latin typeface="+mn-lt"/>
              </a:rPr>
              <a:t>ц</a:t>
            </a:r>
            <a:r>
              <a:rPr lang="ru-RU" sz="1600" dirty="0" smtClean="0">
                <a:solidFill>
                  <a:srgbClr val="163470"/>
                </a:solidFill>
                <a:latin typeface="+mn-lt"/>
              </a:rPr>
              <a:t>/га</a:t>
            </a:r>
            <a:r>
              <a:rPr lang="ru-RU" sz="1600" b="1" dirty="0" smtClean="0">
                <a:solidFill>
                  <a:srgbClr val="163470"/>
                </a:solidFill>
                <a:latin typeface="+mn-lt"/>
              </a:rPr>
              <a:t>, </a:t>
            </a:r>
            <a:r>
              <a:rPr lang="ru-RU" sz="1600" dirty="0" smtClean="0">
                <a:solidFill>
                  <a:srgbClr val="163470"/>
                </a:solidFill>
                <a:latin typeface="+mn-lt"/>
              </a:rPr>
              <a:t>при производственных затратах до 12480 рублей, себестоимости 1 </a:t>
            </a:r>
            <a:r>
              <a:rPr lang="ru-RU" sz="1600" dirty="0" err="1" smtClean="0">
                <a:solidFill>
                  <a:srgbClr val="163470"/>
                </a:solidFill>
                <a:latin typeface="+mn-lt"/>
              </a:rPr>
              <a:t>ц</a:t>
            </a:r>
            <a:r>
              <a:rPr lang="ru-RU" sz="1600" dirty="0" smtClean="0">
                <a:solidFill>
                  <a:srgbClr val="163470"/>
                </a:solidFill>
                <a:latin typeface="+mn-lt"/>
              </a:rPr>
              <a:t> корма 370 руб. Выявлено, что выход обменной энергии во всех рассматриваемых вариантах варьировал от 9,0 МДж/кг до 10,1 МДж/кг. Самым лучшим вариантом по сбору обменной энергии был вариант с </a:t>
            </a:r>
            <a:r>
              <a:rPr lang="ru-RU" sz="1600" dirty="0" err="1" smtClean="0">
                <a:solidFill>
                  <a:srgbClr val="163470"/>
                </a:solidFill>
                <a:latin typeface="+mn-lt"/>
              </a:rPr>
              <a:t>суданковиковой</a:t>
            </a:r>
            <a:r>
              <a:rPr lang="ru-RU" sz="1600" dirty="0" smtClean="0">
                <a:solidFill>
                  <a:srgbClr val="163470"/>
                </a:solidFill>
                <a:latin typeface="+mn-lt"/>
              </a:rPr>
              <a:t> смесью.</a:t>
            </a:r>
            <a:endParaRPr lang="ru-RU" sz="1600" dirty="0">
              <a:solidFill>
                <a:srgbClr val="163470"/>
              </a:solidFill>
              <a:latin typeface="+mn-lt"/>
            </a:endParaRPr>
          </a:p>
        </p:txBody>
      </p:sp>
      <p:sp>
        <p:nvSpPr>
          <p:cNvPr id="9" name="Заголовок 1"/>
          <p:cNvSpPr>
            <a:spLocks noGrp="1"/>
          </p:cNvSpPr>
          <p:nvPr>
            <p:ph type="title" idx="4294967295"/>
          </p:nvPr>
        </p:nvSpPr>
        <p:spPr>
          <a:xfrm>
            <a:off x="435935" y="1162077"/>
            <a:ext cx="11387470" cy="590931"/>
          </a:xfrm>
          <a:noFill/>
        </p:spPr>
        <p:txBody>
          <a:bodyPr wrap="square" rtlCol="0">
            <a:spAutoFit/>
          </a:bodyPr>
          <a:lstStyle/>
          <a:p>
            <a:pPr algn="ctr"/>
            <a:r>
              <a:rPr lang="ru-RU" sz="1800" b="1" dirty="0" smtClean="0">
                <a:solidFill>
                  <a:srgbClr val="163470"/>
                </a:solidFill>
                <a:latin typeface="+mn-lt"/>
              </a:rPr>
              <a:t>Повышение эффективности кормовой базы для молочного скотоводства путем подбора </a:t>
            </a:r>
            <a:r>
              <a:rPr lang="ru-RU" sz="1800" b="1" dirty="0" err="1" smtClean="0">
                <a:solidFill>
                  <a:srgbClr val="163470"/>
                </a:solidFill>
                <a:latin typeface="+mn-lt"/>
              </a:rPr>
              <a:t>раннеяровых</a:t>
            </a:r>
            <a:r>
              <a:rPr lang="ru-RU" sz="1800" b="1" dirty="0" smtClean="0">
                <a:solidFill>
                  <a:srgbClr val="163470"/>
                </a:solidFill>
                <a:latin typeface="+mn-lt"/>
              </a:rPr>
              <a:t> </a:t>
            </a:r>
            <a:r>
              <a:rPr lang="ru-RU" sz="1800" b="1" dirty="0" err="1" smtClean="0">
                <a:solidFill>
                  <a:srgbClr val="163470"/>
                </a:solidFill>
                <a:latin typeface="+mn-lt"/>
              </a:rPr>
              <a:t>кормосмесей</a:t>
            </a:r>
            <a:r>
              <a:rPr lang="ru-RU" sz="1800" b="1" dirty="0" smtClean="0">
                <a:solidFill>
                  <a:srgbClr val="163470"/>
                </a:solidFill>
                <a:latin typeface="+mn-lt"/>
              </a:rPr>
              <a:t> на сенаж, </a:t>
            </a:r>
            <a:r>
              <a:rPr lang="ru-RU" sz="1800" b="1" dirty="0" err="1" smtClean="0">
                <a:solidFill>
                  <a:srgbClr val="163470"/>
                </a:solidFill>
                <a:latin typeface="+mn-lt"/>
              </a:rPr>
              <a:t>зерносенаж</a:t>
            </a:r>
            <a:r>
              <a:rPr lang="ru-RU" sz="1800" b="1" dirty="0" smtClean="0">
                <a:solidFill>
                  <a:srgbClr val="163470"/>
                </a:solidFill>
                <a:latin typeface="+mn-lt"/>
              </a:rPr>
              <a:t> и фураж в низкогорной зоне Республики Алтай</a:t>
            </a:r>
            <a:endParaRPr lang="ru-RU" sz="1800" b="1" dirty="0">
              <a:solidFill>
                <a:srgbClr val="163470"/>
              </a:solidFill>
              <a:latin typeface="+mn-lt"/>
              <a:ea typeface="+mn-ea"/>
              <a:cs typeface="+mn-cs"/>
            </a:endParaRP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753527" y="5427603"/>
            <a:ext cx="4320000" cy="261608"/>
          </a:xfrm>
          <a:prstGeom prst="rect">
            <a:avLst/>
          </a:prstGeom>
          <a:noFill/>
        </p:spPr>
        <p:txBody>
          <a:bodyPr wrap="square" lIns="91438" tIns="45719" rIns="91438" bIns="45719" rtlCol="0">
            <a:spAutoFit/>
          </a:bodyPr>
          <a:lstStyle/>
          <a:p>
            <a:pPr lvl="0" algn="ctr">
              <a:defRPr/>
            </a:pPr>
            <a:r>
              <a:rPr lang="ru-RU" sz="1100" dirty="0" smtClean="0">
                <a:solidFill>
                  <a:srgbClr val="163470"/>
                </a:solidFill>
              </a:rPr>
              <a:t>Полевые</a:t>
            </a:r>
            <a:r>
              <a:rPr lang="en-US" sz="1100" dirty="0" smtClean="0">
                <a:solidFill>
                  <a:srgbClr val="163470"/>
                </a:solidFill>
              </a:rPr>
              <a:t> </a:t>
            </a:r>
            <a:r>
              <a:rPr lang="ru-RU" sz="1100" dirty="0" smtClean="0">
                <a:solidFill>
                  <a:srgbClr val="163470"/>
                </a:solidFill>
              </a:rPr>
              <a:t>исследования</a:t>
            </a:r>
            <a:endParaRPr lang="ru-RU" sz="1100" b="1" dirty="0">
              <a:solidFill>
                <a:srgbClr val="163470"/>
              </a:solidFill>
            </a:endParaRPr>
          </a:p>
        </p:txBody>
      </p:sp>
      <p:sp>
        <p:nvSpPr>
          <p:cNvPr id="16" name="TextBox 15"/>
          <p:cNvSpPr txBox="1"/>
          <p:nvPr/>
        </p:nvSpPr>
        <p:spPr>
          <a:xfrm>
            <a:off x="731518" y="326004"/>
            <a:ext cx="1057525" cy="369332"/>
          </a:xfrm>
          <a:prstGeom prst="rect">
            <a:avLst/>
          </a:prstGeom>
          <a:noFill/>
        </p:spPr>
        <p:txBody>
          <a:bodyPr wrap="square" rtlCol="0">
            <a:spAutoFit/>
          </a:bodyPr>
          <a:lstStyle/>
          <a:p>
            <a:endParaRPr lang="ru-RU" dirty="0"/>
          </a:p>
        </p:txBody>
      </p:sp>
      <p:pic>
        <p:nvPicPr>
          <p:cNvPr id="14" name="Рисунок 13" descr="logotip rgb.png"/>
          <p:cNvPicPr>
            <a:picLocks noChangeAspect="1"/>
          </p:cNvPicPr>
          <p:nvPr/>
        </p:nvPicPr>
        <p:blipFill>
          <a:blip r:embed="rId2" cstate="print"/>
          <a:stretch>
            <a:fillRect/>
          </a:stretch>
        </p:blipFill>
        <p:spPr>
          <a:xfrm>
            <a:off x="725849" y="70869"/>
            <a:ext cx="983732" cy="985722"/>
          </a:xfrm>
          <a:prstGeom prst="rect">
            <a:avLst/>
          </a:prstGeom>
        </p:spPr>
      </p:pic>
      <p:pic>
        <p:nvPicPr>
          <p:cNvPr id="17" name="Picture 2" descr="I:\Хоздоговор\IMG-20210804-WA0007.jpg"/>
          <p:cNvPicPr>
            <a:picLocks noChangeAspect="1" noChangeArrowheads="1"/>
          </p:cNvPicPr>
          <p:nvPr/>
        </p:nvPicPr>
        <p:blipFill>
          <a:blip r:embed="rId3" cstate="print"/>
          <a:srcRect/>
          <a:stretch>
            <a:fillRect/>
          </a:stretch>
        </p:blipFill>
        <p:spPr bwMode="auto">
          <a:xfrm>
            <a:off x="3094073" y="2186937"/>
            <a:ext cx="2187912" cy="3240000"/>
          </a:xfrm>
          <a:prstGeom prst="rect">
            <a:avLst/>
          </a:prstGeom>
          <a:noFill/>
        </p:spPr>
      </p:pic>
      <p:pic>
        <p:nvPicPr>
          <p:cNvPr id="18" name="Picture 3" descr="I:\Хоздоговор\IMG_20210731_102802.jpg"/>
          <p:cNvPicPr>
            <a:picLocks noChangeAspect="1" noChangeArrowheads="1"/>
          </p:cNvPicPr>
          <p:nvPr/>
        </p:nvPicPr>
        <p:blipFill>
          <a:blip r:embed="rId4" cstate="print"/>
          <a:srcRect/>
          <a:stretch>
            <a:fillRect/>
          </a:stretch>
        </p:blipFill>
        <p:spPr bwMode="auto">
          <a:xfrm>
            <a:off x="584783" y="2194558"/>
            <a:ext cx="2429999" cy="3240000"/>
          </a:xfrm>
          <a:prstGeom prst="rect">
            <a:avLst/>
          </a:prstGeom>
          <a:noFill/>
        </p:spPr>
      </p:pic>
    </p:spTree>
    <p:extLst>
      <p:ext uri="{BB962C8B-B14F-4D97-AF65-F5344CB8AC3E}">
        <p14:creationId xmlns:p14="http://schemas.microsoft.com/office/powerpoint/2010/main" val="2384803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
        <p:nvSpPr>
          <p:cNvPr id="8" name="Прямоугольник 7"/>
          <p:cNvSpPr/>
          <p:nvPr/>
        </p:nvSpPr>
        <p:spPr>
          <a:xfrm>
            <a:off x="5613991" y="1520881"/>
            <a:ext cx="6198781" cy="307775"/>
          </a:xfrm>
          <a:prstGeom prst="rect">
            <a:avLst/>
          </a:prstGeom>
        </p:spPr>
        <p:txBody>
          <a:bodyPr wrap="square" lIns="91438" tIns="45719" rIns="91438" bIns="45719">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a:ln>
                  <a:noFill/>
                </a:ln>
                <a:solidFill>
                  <a:srgbClr val="1B4089"/>
                </a:solidFill>
                <a:effectLst/>
                <a:uLnTx/>
                <a:uFillTx/>
                <a:latin typeface="Calibri"/>
                <a:ea typeface="Verdana" pitchFamily="34" charset="0"/>
                <a:cs typeface="+mn-cs"/>
              </a:rPr>
              <a:t>Авторы</a:t>
            </a:r>
            <a:r>
              <a:rPr kumimoji="0" lang="ru-RU" sz="1400" b="1" i="1" u="none" strike="noStrike" kern="1200" cap="none" spc="0" normalizeH="0" baseline="0" noProof="0" dirty="0" smtClean="0">
                <a:ln>
                  <a:noFill/>
                </a:ln>
                <a:solidFill>
                  <a:srgbClr val="1B4089"/>
                </a:solidFill>
                <a:effectLst/>
                <a:uLnTx/>
                <a:uFillTx/>
                <a:latin typeface="Calibri"/>
                <a:ea typeface="Verdana" pitchFamily="34" charset="0"/>
                <a:cs typeface="+mn-cs"/>
              </a:rPr>
              <a:t>:</a:t>
            </a:r>
            <a:r>
              <a:rPr kumimoji="0" lang="ru-RU" sz="1400" b="1" i="1" u="none" strike="noStrike" kern="1200" cap="none" spc="0" normalizeH="0" noProof="0" dirty="0" smtClean="0">
                <a:ln>
                  <a:noFill/>
                </a:ln>
                <a:solidFill>
                  <a:srgbClr val="1B4089"/>
                </a:solidFill>
                <a:effectLst/>
                <a:uLnTx/>
                <a:uFillTx/>
                <a:latin typeface="Calibri"/>
                <a:ea typeface="Verdana" pitchFamily="34" charset="0"/>
                <a:cs typeface="+mn-cs"/>
              </a:rPr>
              <a:t> </a:t>
            </a:r>
            <a:r>
              <a:rPr kumimoji="0" lang="ru-RU" sz="1400" b="1" i="1" u="none" strike="noStrike" kern="1200" cap="none" spc="0" normalizeH="0" noProof="0" dirty="0" err="1" smtClean="0">
                <a:ln>
                  <a:noFill/>
                </a:ln>
                <a:solidFill>
                  <a:srgbClr val="1B4089"/>
                </a:solidFill>
                <a:effectLst/>
                <a:uLnTx/>
                <a:uFillTx/>
                <a:latin typeface="Calibri"/>
                <a:ea typeface="Verdana" pitchFamily="34" charset="0"/>
                <a:cs typeface="+mn-cs"/>
              </a:rPr>
              <a:t>Ельчининова</a:t>
            </a:r>
            <a:r>
              <a:rPr kumimoji="0" lang="ru-RU" sz="1400" b="1" i="1" u="none" strike="noStrike" kern="1200" cap="none" spc="0" normalizeH="0" noProof="0" dirty="0" smtClean="0">
                <a:ln>
                  <a:noFill/>
                </a:ln>
                <a:solidFill>
                  <a:srgbClr val="1B4089"/>
                </a:solidFill>
                <a:effectLst/>
                <a:uLnTx/>
                <a:uFillTx/>
                <a:latin typeface="Calibri"/>
                <a:ea typeface="Verdana" pitchFamily="34" charset="0"/>
                <a:cs typeface="+mn-cs"/>
              </a:rPr>
              <a:t> О.А., </a:t>
            </a:r>
            <a:r>
              <a:rPr lang="ru-RU" sz="1400" b="1" i="1" dirty="0" err="1" smtClean="0">
                <a:solidFill>
                  <a:srgbClr val="1B4089"/>
                </a:solidFill>
                <a:latin typeface="Calibri"/>
                <a:ea typeface="Verdana" pitchFamily="34" charset="0"/>
              </a:rPr>
              <a:t>Сойенова</a:t>
            </a:r>
            <a:r>
              <a:rPr lang="ru-RU" sz="1400" b="1" i="1" dirty="0" smtClean="0">
                <a:solidFill>
                  <a:srgbClr val="1B4089"/>
                </a:solidFill>
                <a:latin typeface="Calibri"/>
                <a:ea typeface="Verdana" pitchFamily="34" charset="0"/>
              </a:rPr>
              <a:t> А.Н., Кузнецова О.В., </a:t>
            </a:r>
            <a:r>
              <a:rPr lang="ru-RU" sz="1400" b="1" i="1" dirty="0" err="1" smtClean="0">
                <a:solidFill>
                  <a:srgbClr val="1B4089"/>
                </a:solidFill>
                <a:latin typeface="Calibri"/>
                <a:ea typeface="Verdana" pitchFamily="34" charset="0"/>
              </a:rPr>
              <a:t>Чичинова</a:t>
            </a:r>
            <a:r>
              <a:rPr lang="ru-RU" sz="1400" b="1" i="1" dirty="0" smtClean="0">
                <a:solidFill>
                  <a:srgbClr val="1B4089"/>
                </a:solidFill>
                <a:latin typeface="Calibri"/>
                <a:ea typeface="Verdana" pitchFamily="34" charset="0"/>
              </a:rPr>
              <a:t> Г.В.</a:t>
            </a:r>
            <a:endParaRPr kumimoji="0" lang="ru-RU" sz="1400" b="0" i="1" u="none" strike="noStrike" kern="1200" cap="none" spc="0" normalizeH="0" baseline="0" noProof="0" dirty="0">
              <a:ln>
                <a:noFill/>
              </a:ln>
              <a:solidFill>
                <a:srgbClr val="1B4089"/>
              </a:solidFill>
              <a:effectLst/>
              <a:uLnTx/>
              <a:uFillTx/>
              <a:latin typeface="Calibri"/>
              <a:ea typeface="Verdana" pitchFamily="34" charset="0"/>
              <a:cs typeface="+mn-cs"/>
            </a:endParaRPr>
          </a:p>
        </p:txBody>
      </p:sp>
      <p:sp>
        <p:nvSpPr>
          <p:cNvPr id="10" name="TextBox 9"/>
          <p:cNvSpPr txBox="1"/>
          <p:nvPr/>
        </p:nvSpPr>
        <p:spPr>
          <a:xfrm>
            <a:off x="437715" y="6258275"/>
            <a:ext cx="11520000" cy="415496"/>
          </a:xfrm>
          <a:prstGeom prst="rect">
            <a:avLst/>
          </a:prstGeom>
        </p:spPr>
        <p:txBody>
          <a:bodyPr wrap="square" lIns="91438" tIns="45719" rIns="91438" bIns="45719">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indent="0" algn="just">
              <a:buClr>
                <a:srgbClr val="70AD47">
                  <a:lumMod val="75000"/>
                </a:srgbClr>
              </a:buClr>
              <a:buNone/>
              <a:defRPr/>
            </a:pPr>
            <a:r>
              <a:rPr kumimoji="0" lang="ru-RU" sz="1050" b="1" i="0" u="none" strike="noStrike" kern="1200" cap="none" spc="0" normalizeH="0" baseline="0" noProof="0" dirty="0" smtClean="0">
                <a:ln>
                  <a:noFill/>
                </a:ln>
                <a:solidFill>
                  <a:srgbClr val="163470"/>
                </a:solidFill>
                <a:effectLst/>
                <a:uLnTx/>
                <a:uFillTx/>
                <a:latin typeface="Calibri"/>
                <a:ea typeface="+mn-ea"/>
                <a:cs typeface="+mn-cs"/>
              </a:rPr>
              <a:t>Публикации</a:t>
            </a:r>
            <a:r>
              <a:rPr lang="ru-RU" sz="1050" b="1" i="0" dirty="0">
                <a:solidFill>
                  <a:srgbClr val="163470"/>
                </a:solidFill>
              </a:rPr>
              <a:t>: </a:t>
            </a:r>
            <a:r>
              <a:rPr lang="ru-RU" sz="1050" dirty="0"/>
              <a:t>Ельчининова О. А., Пузанов А.В., Рождественская Т.А., </a:t>
            </a:r>
            <a:r>
              <a:rPr lang="ru-RU" sz="1050" dirty="0" err="1"/>
              <a:t>Двуреченская</a:t>
            </a:r>
            <a:r>
              <a:rPr lang="ru-RU" sz="1050" dirty="0"/>
              <a:t> С. Я. Микроэлементы в </a:t>
            </a:r>
            <a:r>
              <a:rPr lang="ru-RU" sz="1050" dirty="0" err="1"/>
              <a:t>межгорно</a:t>
            </a:r>
            <a:r>
              <a:rPr lang="ru-RU" sz="1050" dirty="0"/>
              <a:t>-котловинных </a:t>
            </a:r>
            <a:r>
              <a:rPr lang="ru-RU" sz="1050" dirty="0" err="1"/>
              <a:t>агроландшафтах</a:t>
            </a:r>
            <a:r>
              <a:rPr lang="ru-RU" sz="1050" dirty="0"/>
              <a:t> Горного Алтая // Агрохимия. 2021. № 6. С. 16-27</a:t>
            </a:r>
            <a:endParaRPr kumimoji="0" lang="ru-RU" sz="1050" u="none" strike="noStrike" kern="1200" cap="none" spc="0" normalizeH="0" baseline="0" noProof="0" dirty="0">
              <a:ln>
                <a:noFill/>
              </a:ln>
              <a:effectLst/>
              <a:uLnTx/>
              <a:uFillTx/>
              <a:latin typeface="Calibri"/>
            </a:endParaRPr>
          </a:p>
        </p:txBody>
      </p:sp>
      <p:sp>
        <p:nvSpPr>
          <p:cNvPr id="13" name="TextBox 12"/>
          <p:cNvSpPr txBox="1"/>
          <p:nvPr/>
        </p:nvSpPr>
        <p:spPr>
          <a:xfrm>
            <a:off x="5306590" y="1911203"/>
            <a:ext cx="6516815" cy="396860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lvl="0" indent="0">
              <a:spcBef>
                <a:spcPts val="0"/>
              </a:spcBef>
              <a:buClr>
                <a:srgbClr val="70AD47">
                  <a:lumMod val="75000"/>
                </a:srgbClr>
              </a:buClr>
              <a:buNone/>
              <a:defRPr/>
            </a:pPr>
            <a:r>
              <a:rPr lang="ru-RU" sz="1600" dirty="0">
                <a:solidFill>
                  <a:srgbClr val="163470"/>
                </a:solidFill>
                <a:latin typeface="Calibri"/>
              </a:rPr>
              <a:t>В дикорастущих пищевых и лекарственных растениях, орехе кедровом, фруктах низкогорного пояса биогенные элементы содержатся в пределах нормальных (оптимальных) значений, в продовольственном зерне и продукции (</a:t>
            </a:r>
            <a:r>
              <a:rPr lang="ru-RU" sz="1600" dirty="0" err="1">
                <a:solidFill>
                  <a:srgbClr val="163470"/>
                </a:solidFill>
                <a:latin typeface="Calibri"/>
              </a:rPr>
              <a:t>талкане</a:t>
            </a:r>
            <a:r>
              <a:rPr lang="ru-RU" sz="1600" dirty="0">
                <a:solidFill>
                  <a:srgbClr val="163470"/>
                </a:solidFill>
                <a:latin typeface="Calibri"/>
              </a:rPr>
              <a:t>) среднегорного пояса – в пределах ПДК, в кормах –максимально допустимого уровня. Содержание селена в исследованных </a:t>
            </a:r>
            <a:r>
              <a:rPr lang="ru-RU" sz="1600" dirty="0" smtClean="0">
                <a:solidFill>
                  <a:srgbClr val="163470"/>
                </a:solidFill>
                <a:latin typeface="Calibri"/>
              </a:rPr>
              <a:t>растениях низкое </a:t>
            </a:r>
            <a:r>
              <a:rPr lang="ru-RU" sz="1600" dirty="0">
                <a:solidFill>
                  <a:srgbClr val="163470"/>
                </a:solidFill>
                <a:latin typeface="Calibri"/>
              </a:rPr>
              <a:t>или находится за пределами обнаружения.</a:t>
            </a:r>
          </a:p>
          <a:p>
            <a:pPr marL="0" lvl="0" indent="0">
              <a:spcBef>
                <a:spcPts val="0"/>
              </a:spcBef>
              <a:buClr>
                <a:srgbClr val="70AD47">
                  <a:lumMod val="75000"/>
                </a:srgbClr>
              </a:buClr>
              <a:buNone/>
              <a:defRPr/>
            </a:pPr>
            <a:r>
              <a:rPr lang="ru-RU" sz="1600" dirty="0">
                <a:solidFill>
                  <a:srgbClr val="163470"/>
                </a:solidFill>
                <a:latin typeface="Calibri"/>
              </a:rPr>
              <a:t>Содержание токсичных элементов в сырье, продукции растениеводства не превышает нормируемых показателей, в кормах отмечается превышение максимально допустимого уровня никеля и хрома, но которое находится в пределах </a:t>
            </a:r>
            <a:r>
              <a:rPr lang="ru-RU" sz="1600" dirty="0" smtClean="0">
                <a:solidFill>
                  <a:srgbClr val="163470"/>
                </a:solidFill>
                <a:latin typeface="Calibri"/>
              </a:rPr>
              <a:t>нормальных значений</a:t>
            </a:r>
            <a:r>
              <a:rPr lang="ru-RU" sz="1600" dirty="0">
                <a:solidFill>
                  <a:srgbClr val="163470"/>
                </a:solidFill>
                <a:latin typeface="Calibri"/>
              </a:rPr>
              <a:t>. Исследуемые почвы и лугово-степная растительность характеризуются высоким содержанием мышьяка, превышающим ПДК, ОДК и МДУ. Содержание мышьяка в пищевых дикорастущих растениях, зерне, </a:t>
            </a:r>
            <a:r>
              <a:rPr lang="ru-RU" sz="1600" dirty="0" err="1">
                <a:solidFill>
                  <a:srgbClr val="163470"/>
                </a:solidFill>
                <a:latin typeface="Calibri"/>
              </a:rPr>
              <a:t>талкане</a:t>
            </a:r>
            <a:r>
              <a:rPr lang="ru-RU" sz="1600" dirty="0">
                <a:solidFill>
                  <a:srgbClr val="163470"/>
                </a:solidFill>
                <a:latin typeface="Calibri"/>
              </a:rPr>
              <a:t> и лекарственных растениях не превышает нормируемых показателей при высоком содержании в почве</a:t>
            </a:r>
            <a:r>
              <a:rPr lang="ru-RU" sz="1600" dirty="0" smtClean="0">
                <a:solidFill>
                  <a:srgbClr val="163470"/>
                </a:solidFill>
                <a:latin typeface="Calibri"/>
              </a:rPr>
              <a:t>.</a:t>
            </a:r>
            <a:endParaRPr lang="ru-RU" sz="1600" dirty="0">
              <a:solidFill>
                <a:srgbClr val="163470"/>
              </a:solidFill>
              <a:latin typeface="Calibri"/>
            </a:endParaRPr>
          </a:p>
        </p:txBody>
      </p:sp>
      <p:sp>
        <p:nvSpPr>
          <p:cNvPr id="9" name="Заголовок 1"/>
          <p:cNvSpPr>
            <a:spLocks noGrp="1"/>
          </p:cNvSpPr>
          <p:nvPr>
            <p:ph type="title" idx="4294967295"/>
          </p:nvPr>
        </p:nvSpPr>
        <p:spPr>
          <a:xfrm>
            <a:off x="425302" y="1175191"/>
            <a:ext cx="11387470" cy="341632"/>
          </a:xfrm>
          <a:noFill/>
        </p:spPr>
        <p:txBody>
          <a:bodyPr wrap="square" rtlCol="0">
            <a:spAutoFit/>
          </a:bodyPr>
          <a:lstStyle/>
          <a:p>
            <a:pPr algn="ctr"/>
            <a:r>
              <a:rPr lang="ru-RU" sz="1800" b="1" dirty="0">
                <a:solidFill>
                  <a:srgbClr val="163470"/>
                </a:solidFill>
                <a:latin typeface="+mn-lt"/>
                <a:ea typeface="+mn-ea"/>
                <a:cs typeface="+mn-cs"/>
              </a:rPr>
              <a:t>К</a:t>
            </a:r>
            <a:r>
              <a:rPr lang="ru-RU" sz="1800" b="1" dirty="0" smtClean="0">
                <a:solidFill>
                  <a:srgbClr val="163470"/>
                </a:solidFill>
                <a:latin typeface="+mn-lt"/>
                <a:ea typeface="+mn-ea"/>
                <a:cs typeface="+mn-cs"/>
              </a:rPr>
              <a:t>омплексная оценка сырья и продукции растениеводства Горного </a:t>
            </a:r>
            <a:r>
              <a:rPr lang="ru-RU" sz="1800" b="1" dirty="0">
                <a:solidFill>
                  <a:srgbClr val="163470"/>
                </a:solidFill>
                <a:latin typeface="+mn-lt"/>
                <a:ea typeface="+mn-ea"/>
                <a:cs typeface="+mn-cs"/>
              </a:rPr>
              <a:t>А</a:t>
            </a:r>
            <a:r>
              <a:rPr lang="ru-RU" sz="1800" b="1" dirty="0" smtClean="0">
                <a:solidFill>
                  <a:srgbClr val="163470"/>
                </a:solidFill>
                <a:latin typeface="+mn-lt"/>
                <a:ea typeface="+mn-ea"/>
                <a:cs typeface="+mn-cs"/>
              </a:rPr>
              <a:t>лтая </a:t>
            </a:r>
            <a:endParaRPr lang="ru-RU" sz="1800" b="1" dirty="0">
              <a:solidFill>
                <a:srgbClr val="163470"/>
              </a:solidFill>
              <a:latin typeface="+mn-lt"/>
              <a:ea typeface="+mn-ea"/>
              <a:cs typeface="+mn-cs"/>
            </a:endParaRP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2734887" y="4945873"/>
            <a:ext cx="2052369" cy="769439"/>
          </a:xfrm>
          <a:prstGeom prst="rect">
            <a:avLst/>
          </a:prstGeom>
          <a:noFill/>
        </p:spPr>
        <p:txBody>
          <a:bodyPr wrap="square" lIns="91438" tIns="45719" rIns="91438" bIns="45719" rtlCol="0">
            <a:spAutoFit/>
          </a:bodyPr>
          <a:lstStyle/>
          <a:p>
            <a:pPr lvl="0" algn="ctr">
              <a:defRPr/>
            </a:pPr>
            <a:r>
              <a:rPr lang="ru-RU" sz="1100" dirty="0" smtClean="0">
                <a:solidFill>
                  <a:srgbClr val="163470"/>
                </a:solidFill>
              </a:rPr>
              <a:t> </a:t>
            </a:r>
          </a:p>
          <a:p>
            <a:pPr lvl="0" algn="ctr">
              <a:defRPr/>
            </a:pPr>
            <a:r>
              <a:rPr lang="ru-RU" sz="1100" dirty="0" smtClean="0">
                <a:solidFill>
                  <a:srgbClr val="163470"/>
                </a:solidFill>
              </a:rPr>
              <a:t> </a:t>
            </a:r>
          </a:p>
          <a:p>
            <a:pPr lvl="0" algn="ctr">
              <a:defRPr/>
            </a:pPr>
            <a:endParaRPr lang="ru-RU" sz="1100" dirty="0" smtClean="0">
              <a:solidFill>
                <a:srgbClr val="163470"/>
              </a:solidFill>
              <a:latin typeface="Calibri"/>
            </a:endParaRPr>
          </a:p>
          <a:p>
            <a:pPr lvl="0" algn="ctr">
              <a:defRPr/>
            </a:pPr>
            <a:endParaRPr lang="ru-RU" sz="1100" dirty="0" smtClean="0">
              <a:solidFill>
                <a:srgbClr val="163470"/>
              </a:solidFill>
            </a:endParaRPr>
          </a:p>
        </p:txBody>
      </p:sp>
      <p:sp>
        <p:nvSpPr>
          <p:cNvPr id="16" name="TextBox 15"/>
          <p:cNvSpPr txBox="1"/>
          <p:nvPr/>
        </p:nvSpPr>
        <p:spPr>
          <a:xfrm>
            <a:off x="731518" y="326004"/>
            <a:ext cx="1057525" cy="369332"/>
          </a:xfrm>
          <a:prstGeom prst="rect">
            <a:avLst/>
          </a:prstGeom>
          <a:noFill/>
        </p:spPr>
        <p:txBody>
          <a:bodyPr wrap="square" rtlCol="0">
            <a:spAutoFit/>
          </a:bodyPr>
          <a:lstStyle/>
          <a:p>
            <a:endParaRPr lang="ru-RU" dirty="0"/>
          </a:p>
        </p:txBody>
      </p:sp>
      <p:sp>
        <p:nvSpPr>
          <p:cNvPr id="71682" name="Прямоугольник 71681"/>
          <p:cNvSpPr/>
          <p:nvPr/>
        </p:nvSpPr>
        <p:spPr>
          <a:xfrm>
            <a:off x="1509332" y="5611403"/>
            <a:ext cx="2404826" cy="261610"/>
          </a:xfrm>
          <a:prstGeom prst="rect">
            <a:avLst/>
          </a:prstGeom>
        </p:spPr>
        <p:txBody>
          <a:bodyPr wrap="none">
            <a:spAutoFit/>
          </a:bodyPr>
          <a:lstStyle/>
          <a:p>
            <a:pPr algn="ctr"/>
            <a:r>
              <a:rPr lang="ru-RU" sz="1100" dirty="0" smtClean="0">
                <a:solidFill>
                  <a:srgbClr val="163470"/>
                </a:solidFill>
              </a:rPr>
              <a:t>Сырье </a:t>
            </a:r>
            <a:r>
              <a:rPr lang="ru-RU" sz="1100" dirty="0">
                <a:solidFill>
                  <a:srgbClr val="163470"/>
                </a:solidFill>
              </a:rPr>
              <a:t>и </a:t>
            </a:r>
            <a:r>
              <a:rPr lang="ru-RU" sz="1100" dirty="0" smtClean="0">
                <a:solidFill>
                  <a:srgbClr val="163470"/>
                </a:solidFill>
              </a:rPr>
              <a:t>продукция растениеводства</a:t>
            </a:r>
            <a:endParaRPr lang="ru-RU" sz="1100" dirty="0"/>
          </a:p>
        </p:txBody>
      </p:sp>
      <p:pic>
        <p:nvPicPr>
          <p:cNvPr id="26" name="Объект 6"/>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741" y="1956574"/>
            <a:ext cx="2147979" cy="1690150"/>
          </a:xfrm>
          <a:prstGeom prst="rect">
            <a:avLst/>
          </a:prstGeom>
          <a:ln>
            <a:noFill/>
          </a:ln>
          <a:effectLst>
            <a:softEdge rad="112500"/>
          </a:effectLst>
        </p:spPr>
      </p:pic>
      <p:pic>
        <p:nvPicPr>
          <p:cNvPr id="27" name="Объект 7"/>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4721" y="2001249"/>
            <a:ext cx="2350454" cy="1659237"/>
          </a:xfrm>
          <a:prstGeom prst="rect">
            <a:avLst/>
          </a:prstGeom>
          <a:ln>
            <a:noFill/>
          </a:ln>
          <a:effectLst>
            <a:softEdge rad="112500"/>
          </a:effec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365" y="3575335"/>
            <a:ext cx="1896780" cy="1992920"/>
          </a:xfrm>
          <a:prstGeom prst="rect">
            <a:avLst/>
          </a:prstGeom>
          <a:ln>
            <a:noFill/>
          </a:ln>
          <a:effectLst>
            <a:softEdge rad="112500"/>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0573" y="3626817"/>
            <a:ext cx="1797415" cy="1884522"/>
          </a:xfrm>
          <a:prstGeom prst="rect">
            <a:avLst/>
          </a:prstGeom>
          <a:ln>
            <a:noFill/>
          </a:ln>
          <a:effectLst>
            <a:softEdge rad="112500"/>
          </a:effectLst>
        </p:spPr>
      </p:pic>
      <p:pic>
        <p:nvPicPr>
          <p:cNvPr id="18" name="Рисунок 17" descr="logotip rgb.png"/>
          <p:cNvPicPr>
            <a:picLocks noChangeAspect="1"/>
          </p:cNvPicPr>
          <p:nvPr/>
        </p:nvPicPr>
        <p:blipFill>
          <a:blip r:embed="rId6" cstate="print"/>
          <a:stretch>
            <a:fillRect/>
          </a:stretch>
        </p:blipFill>
        <p:spPr>
          <a:xfrm>
            <a:off x="725849" y="70869"/>
            <a:ext cx="983732" cy="985722"/>
          </a:xfrm>
          <a:prstGeom prst="rect">
            <a:avLst/>
          </a:prstGeom>
        </p:spPr>
      </p:pic>
    </p:spTree>
    <p:extLst>
      <p:ext uri="{BB962C8B-B14F-4D97-AF65-F5344CB8AC3E}">
        <p14:creationId xmlns:p14="http://schemas.microsoft.com/office/powerpoint/2010/main" val="2384803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
        <p:nvSpPr>
          <p:cNvPr id="8" name="Прямоугольник 7"/>
          <p:cNvSpPr/>
          <p:nvPr/>
        </p:nvSpPr>
        <p:spPr>
          <a:xfrm>
            <a:off x="5284381" y="1774722"/>
            <a:ext cx="6528391" cy="307775"/>
          </a:xfrm>
          <a:prstGeom prst="rect">
            <a:avLst/>
          </a:prstGeom>
        </p:spPr>
        <p:txBody>
          <a:bodyPr wrap="square" lIns="91438" tIns="45719" rIns="91438" bIns="45719">
            <a:spAutoFit/>
          </a:bodyPr>
          <a:lstStyle/>
          <a:p>
            <a:pPr lvl="0" algn="r">
              <a:defRPr/>
            </a:pPr>
            <a:r>
              <a:rPr kumimoji="0" lang="ru-RU" sz="1400" b="1" i="1" u="none" strike="noStrike" kern="1200" cap="none" spc="0" normalizeH="0" baseline="0" noProof="0" dirty="0" smtClean="0">
                <a:ln>
                  <a:noFill/>
                </a:ln>
                <a:solidFill>
                  <a:srgbClr val="1B4089"/>
                </a:solidFill>
                <a:effectLst/>
                <a:uLnTx/>
                <a:uFillTx/>
                <a:latin typeface="Calibri"/>
                <a:ea typeface="Verdana" pitchFamily="34" charset="0"/>
                <a:cs typeface="+mn-cs"/>
              </a:rPr>
              <a:t>Авторы: </a:t>
            </a:r>
            <a:r>
              <a:rPr lang="ru-RU" sz="1400" b="1" i="1" dirty="0" err="1" smtClean="0">
                <a:solidFill>
                  <a:srgbClr val="1B4089"/>
                </a:solidFill>
                <a:ea typeface="Verdana" pitchFamily="34" charset="0"/>
              </a:rPr>
              <a:t>Ачимова</a:t>
            </a:r>
            <a:r>
              <a:rPr lang="ru-RU" sz="1400" b="1" i="1" dirty="0" smtClean="0">
                <a:solidFill>
                  <a:srgbClr val="1B4089"/>
                </a:solidFill>
                <a:ea typeface="Verdana" pitchFamily="34" charset="0"/>
              </a:rPr>
              <a:t> А.А., Жмудь Е.В., </a:t>
            </a:r>
            <a:r>
              <a:rPr lang="ru-RU" sz="1400" b="1" i="1" dirty="0" err="1" smtClean="0">
                <a:solidFill>
                  <a:srgbClr val="1B4089"/>
                </a:solidFill>
                <a:ea typeface="Verdana" pitchFamily="34" charset="0"/>
              </a:rPr>
              <a:t>Кубан</a:t>
            </a:r>
            <a:r>
              <a:rPr lang="ru-RU" sz="1400" b="1" i="1" dirty="0" smtClean="0">
                <a:solidFill>
                  <a:srgbClr val="1B4089"/>
                </a:solidFill>
                <a:ea typeface="Verdana" pitchFamily="34" charset="0"/>
              </a:rPr>
              <a:t> И.Н., </a:t>
            </a:r>
            <a:r>
              <a:rPr lang="ru-RU" sz="1400" b="1" i="1" dirty="0" err="1" smtClean="0">
                <a:solidFill>
                  <a:srgbClr val="1B4089"/>
                </a:solidFill>
                <a:ea typeface="Verdana" pitchFamily="34" charset="0"/>
              </a:rPr>
              <a:t>Ямтыров</a:t>
            </a:r>
            <a:r>
              <a:rPr lang="ru-RU" sz="1400" b="1" i="1" dirty="0" smtClean="0">
                <a:solidFill>
                  <a:srgbClr val="1B4089"/>
                </a:solidFill>
                <a:ea typeface="Verdana" pitchFamily="34" charset="0"/>
              </a:rPr>
              <a:t> М.Б., Хмелева И.Р.</a:t>
            </a:r>
            <a:endParaRPr kumimoji="0" lang="ru-RU" sz="1400" b="0" i="1" u="none" strike="noStrike" kern="1200" cap="none" spc="0" normalizeH="0" baseline="0" noProof="0" dirty="0">
              <a:ln>
                <a:noFill/>
              </a:ln>
              <a:solidFill>
                <a:srgbClr val="1B4089"/>
              </a:solidFill>
              <a:effectLst/>
              <a:uLnTx/>
              <a:uFillTx/>
              <a:latin typeface="Calibri"/>
              <a:ea typeface="Verdana" pitchFamily="34" charset="0"/>
              <a:cs typeface="+mn-cs"/>
            </a:endParaRPr>
          </a:p>
        </p:txBody>
      </p:sp>
      <p:sp>
        <p:nvSpPr>
          <p:cNvPr id="10" name="TextBox 9"/>
          <p:cNvSpPr txBox="1"/>
          <p:nvPr/>
        </p:nvSpPr>
        <p:spPr>
          <a:xfrm>
            <a:off x="438121" y="6265665"/>
            <a:ext cx="11520000" cy="415496"/>
          </a:xfrm>
          <a:prstGeom prst="rect">
            <a:avLst/>
          </a:prstGeom>
        </p:spPr>
        <p:txBody>
          <a:bodyPr wrap="square" lIns="91438" tIns="45719" rIns="91438" bIns="45719">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lvl="0" indent="0" algn="just">
              <a:buClr>
                <a:srgbClr val="70AD47">
                  <a:lumMod val="75000"/>
                </a:srgbClr>
              </a:buClr>
              <a:buNone/>
              <a:defRPr/>
            </a:pPr>
            <a:r>
              <a:rPr lang="ru-RU" sz="1050" b="1" i="0" dirty="0" smtClean="0">
                <a:solidFill>
                  <a:srgbClr val="163470"/>
                </a:solidFill>
              </a:rPr>
              <a:t>Публикации</a:t>
            </a:r>
            <a:r>
              <a:rPr lang="ru-RU" sz="1050" b="1" i="0" dirty="0">
                <a:solidFill>
                  <a:srgbClr val="163470"/>
                </a:solidFill>
              </a:rPr>
              <a:t>: </a:t>
            </a:r>
            <a:r>
              <a:rPr lang="en-US" sz="1050" dirty="0" smtClean="0"/>
              <a:t>Kuban I., </a:t>
            </a:r>
            <a:r>
              <a:rPr lang="en-US" sz="1050" dirty="0" err="1" smtClean="0"/>
              <a:t>Zhmud</a:t>
            </a:r>
            <a:r>
              <a:rPr lang="en-US" sz="1050" dirty="0" smtClean="0"/>
              <a:t> E., </a:t>
            </a:r>
            <a:r>
              <a:rPr lang="en-US" sz="1050" dirty="0" err="1" smtClean="0"/>
              <a:t>Achimova</a:t>
            </a:r>
            <a:r>
              <a:rPr lang="en-US" sz="1050" dirty="0" smtClean="0"/>
              <a:t> A., Williams N., </a:t>
            </a:r>
            <a:r>
              <a:rPr lang="en-US" sz="1050" dirty="0" err="1" smtClean="0"/>
              <a:t>Dorogina</a:t>
            </a:r>
            <a:r>
              <a:rPr lang="en-US" sz="1050" dirty="0" smtClean="0"/>
              <a:t> O. Genetic analysis of </a:t>
            </a:r>
            <a:r>
              <a:rPr lang="en-US" sz="1050" dirty="0" err="1" smtClean="0">
                <a:cs typeface="Times New Roman" pitchFamily="18" charset="0"/>
              </a:rPr>
              <a:t>Rhaponticum</a:t>
            </a:r>
            <a:r>
              <a:rPr lang="en-US" sz="1050" dirty="0" smtClean="0">
                <a:cs typeface="Times New Roman" pitchFamily="18" charset="0"/>
              </a:rPr>
              <a:t> </a:t>
            </a:r>
            <a:r>
              <a:rPr lang="en-US" sz="1050" dirty="0" err="1" smtClean="0">
                <a:cs typeface="Times New Roman" pitchFamily="18" charset="0"/>
              </a:rPr>
              <a:t>carthamoides</a:t>
            </a:r>
            <a:r>
              <a:rPr lang="en-US" sz="1050" dirty="0" smtClean="0">
                <a:cs typeface="Times New Roman" pitchFamily="18" charset="0"/>
              </a:rPr>
              <a:t> </a:t>
            </a:r>
            <a:r>
              <a:rPr lang="ru-RU" sz="1050" dirty="0" smtClean="0">
                <a:cs typeface="Times New Roman" pitchFamily="18" charset="0"/>
              </a:rPr>
              <a:t>(</a:t>
            </a:r>
            <a:r>
              <a:rPr lang="en-US" sz="1050" dirty="0" err="1" smtClean="0"/>
              <a:t>Asteraceae</a:t>
            </a:r>
            <a:r>
              <a:rPr lang="en-US" sz="1050" dirty="0" smtClean="0"/>
              <a:t>) during restoration of natural populations in the Altai Republic. Northern Asia plant diversity: current trends in research and conservation International scientific conference. September 6–12, 2021. Novosibirsk, 2021. (Web of conferences). </a:t>
            </a:r>
            <a:endParaRPr kumimoji="0" lang="ru-RU" sz="1050" b="1" u="none" strike="noStrike" kern="1200" cap="none" spc="0" normalizeH="0" baseline="0" noProof="0" dirty="0">
              <a:ln>
                <a:noFill/>
              </a:ln>
              <a:solidFill>
                <a:srgbClr val="163470"/>
              </a:solidFill>
              <a:effectLst/>
              <a:uLnTx/>
              <a:uFillTx/>
              <a:ea typeface="+mn-ea"/>
              <a:cs typeface="+mn-cs"/>
            </a:endParaRPr>
          </a:p>
        </p:txBody>
      </p:sp>
      <p:sp>
        <p:nvSpPr>
          <p:cNvPr id="13" name="TextBox 12"/>
          <p:cNvSpPr txBox="1"/>
          <p:nvPr/>
        </p:nvSpPr>
        <p:spPr>
          <a:xfrm>
            <a:off x="5231219" y="2179677"/>
            <a:ext cx="6581554" cy="414000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indent="0" eaLnBrk="0" fontAlgn="base" hangingPunct="0">
              <a:spcBef>
                <a:spcPct val="0"/>
              </a:spcBef>
              <a:spcAft>
                <a:spcPct val="0"/>
              </a:spcAft>
              <a:buClrTx/>
              <a:buNone/>
            </a:pPr>
            <a:r>
              <a:rPr lang="ru-RU" sz="1600" dirty="0" smtClean="0">
                <a:solidFill>
                  <a:srgbClr val="163470"/>
                </a:solidFill>
                <a:latin typeface="+mn-lt"/>
                <a:ea typeface="Calibri" pitchFamily="34" charset="0"/>
                <a:cs typeface="Times New Roman" pitchFamily="18" charset="0"/>
              </a:rPr>
              <a:t>Исследование морфометрических характеристик </a:t>
            </a:r>
            <a:r>
              <a:rPr lang="ru-RU" sz="1600" i="1" dirty="0" err="1" smtClean="0">
                <a:solidFill>
                  <a:srgbClr val="163470"/>
                </a:solidFill>
                <a:latin typeface="+mn-lt"/>
                <a:ea typeface="Calibri" pitchFamily="34" charset="0"/>
                <a:cs typeface="Times New Roman" pitchFamily="18" charset="0"/>
              </a:rPr>
              <a:t>Rh</a:t>
            </a:r>
            <a:r>
              <a:rPr lang="ru-RU" sz="1600" i="1" dirty="0" smtClean="0">
                <a:solidFill>
                  <a:srgbClr val="163470"/>
                </a:solidFill>
                <a:latin typeface="+mn-lt"/>
                <a:ea typeface="Calibri" pitchFamily="34" charset="0"/>
                <a:cs typeface="Times New Roman" pitchFamily="18" charset="0"/>
              </a:rPr>
              <a:t>. </a:t>
            </a:r>
            <a:r>
              <a:rPr lang="ru-RU" sz="1600" i="1" dirty="0" err="1" smtClean="0">
                <a:solidFill>
                  <a:srgbClr val="163470"/>
                </a:solidFill>
                <a:latin typeface="+mn-lt"/>
                <a:ea typeface="Calibri" pitchFamily="34" charset="0"/>
                <a:cs typeface="Times New Roman" pitchFamily="18" charset="0"/>
              </a:rPr>
              <a:t>rosea</a:t>
            </a:r>
            <a:r>
              <a:rPr lang="ru-RU" sz="1600" dirty="0" smtClean="0">
                <a:solidFill>
                  <a:srgbClr val="163470"/>
                </a:solidFill>
                <a:latin typeface="+mn-lt"/>
                <a:ea typeface="Calibri" pitchFamily="34" charset="0"/>
                <a:cs typeface="Times New Roman" pitchFamily="18" charset="0"/>
              </a:rPr>
              <a:t> было проведено в сравнительном плане в шести местообитаниях. Достоверно более высокие морфометрические показатели генеративной и вегетативной сферы, потенциальной семенной продуктивности отмечены в пределах Катунского заповедника. </a:t>
            </a:r>
            <a:endParaRPr lang="ru-RU" sz="1600" dirty="0" smtClean="0">
              <a:solidFill>
                <a:srgbClr val="163470"/>
              </a:solidFill>
              <a:latin typeface="+mn-lt"/>
              <a:cs typeface="Times New Roman" pitchFamily="18" charset="0"/>
            </a:endParaRPr>
          </a:p>
          <a:p>
            <a:pPr marL="0" indent="0" eaLnBrk="0" fontAlgn="base" hangingPunct="0">
              <a:spcBef>
                <a:spcPct val="0"/>
              </a:spcBef>
              <a:spcAft>
                <a:spcPct val="0"/>
              </a:spcAft>
              <a:buClrTx/>
              <a:buNone/>
            </a:pPr>
            <a:r>
              <a:rPr lang="ru-RU" sz="1600" dirty="0" smtClean="0">
                <a:solidFill>
                  <a:srgbClr val="163470"/>
                </a:solidFill>
                <a:latin typeface="+mn-lt"/>
                <a:ea typeface="Calibri" pitchFamily="34" charset="0"/>
                <a:cs typeface="Times New Roman" pitchFamily="18" charset="0"/>
              </a:rPr>
              <a:t>Сравнительный молекулярно-генетический анализ показал, что наибольшей генетической </a:t>
            </a:r>
            <a:r>
              <a:rPr lang="ru-RU" sz="1600" dirty="0" err="1" smtClean="0">
                <a:solidFill>
                  <a:srgbClr val="163470"/>
                </a:solidFill>
                <a:latin typeface="+mn-lt"/>
                <a:ea typeface="Calibri" pitchFamily="34" charset="0"/>
                <a:cs typeface="Times New Roman" pitchFamily="18" charset="0"/>
              </a:rPr>
              <a:t>гетерогенностью</a:t>
            </a:r>
            <a:r>
              <a:rPr lang="ru-RU" sz="1600" dirty="0" smtClean="0">
                <a:solidFill>
                  <a:srgbClr val="163470"/>
                </a:solidFill>
                <a:latin typeface="+mn-lt"/>
                <a:ea typeface="Calibri" pitchFamily="34" charset="0"/>
                <a:cs typeface="Times New Roman" pitchFamily="18" charset="0"/>
              </a:rPr>
              <a:t> характеризовались особи </a:t>
            </a:r>
            <a:r>
              <a:rPr lang="ru-RU" sz="1600" i="1" dirty="0" smtClean="0">
                <a:solidFill>
                  <a:srgbClr val="163470"/>
                </a:solidFill>
                <a:latin typeface="+mn-lt"/>
                <a:ea typeface="Calibri" pitchFamily="34" charset="0"/>
                <a:cs typeface="Times New Roman" pitchFamily="18" charset="0"/>
              </a:rPr>
              <a:t>R</a:t>
            </a:r>
            <a:r>
              <a:rPr lang="en-US" sz="1600" i="1" dirty="0" smtClean="0">
                <a:solidFill>
                  <a:srgbClr val="163470"/>
                </a:solidFill>
                <a:latin typeface="+mn-lt"/>
                <a:ea typeface="Calibri" pitchFamily="34" charset="0"/>
                <a:cs typeface="Times New Roman" pitchFamily="18" charset="0"/>
              </a:rPr>
              <a:t>h</a:t>
            </a:r>
            <a:r>
              <a:rPr lang="ru-RU" sz="1600" i="1" dirty="0" smtClean="0">
                <a:solidFill>
                  <a:srgbClr val="163470"/>
                </a:solidFill>
                <a:latin typeface="+mn-lt"/>
                <a:ea typeface="Calibri" pitchFamily="34" charset="0"/>
                <a:cs typeface="Times New Roman" pitchFamily="18" charset="0"/>
              </a:rPr>
              <a:t>. </a:t>
            </a:r>
            <a:r>
              <a:rPr lang="en-US" sz="1600" i="1" dirty="0" err="1" smtClean="0">
                <a:solidFill>
                  <a:srgbClr val="163470"/>
                </a:solidFill>
                <a:latin typeface="+mn-lt"/>
                <a:ea typeface="Calibri" pitchFamily="34" charset="0"/>
                <a:cs typeface="Times New Roman" pitchFamily="18" charset="0"/>
              </a:rPr>
              <a:t>carthamoides</a:t>
            </a:r>
            <a:r>
              <a:rPr lang="ru-RU" sz="1600" i="1" dirty="0" smtClean="0">
                <a:solidFill>
                  <a:srgbClr val="163470"/>
                </a:solidFill>
                <a:latin typeface="+mn-lt"/>
                <a:ea typeface="Calibri" pitchFamily="34" charset="0"/>
                <a:cs typeface="Times New Roman" pitchFamily="18" charset="0"/>
              </a:rPr>
              <a:t> </a:t>
            </a:r>
            <a:r>
              <a:rPr lang="ru-RU" sz="1600" dirty="0" smtClean="0">
                <a:solidFill>
                  <a:srgbClr val="163470"/>
                </a:solidFill>
                <a:latin typeface="+mn-lt"/>
                <a:ea typeface="Calibri" pitchFamily="34" charset="0"/>
                <a:cs typeface="Times New Roman" pitchFamily="18" charset="0"/>
              </a:rPr>
              <a:t>из Катунского заповедника и ООПТ «</a:t>
            </a:r>
            <a:r>
              <a:rPr lang="ru-RU" sz="1600" dirty="0" err="1" smtClean="0">
                <a:solidFill>
                  <a:srgbClr val="163470"/>
                </a:solidFill>
                <a:latin typeface="+mn-lt"/>
                <a:ea typeface="Calibri" pitchFamily="34" charset="0"/>
                <a:cs typeface="Times New Roman" pitchFamily="18" charset="0"/>
              </a:rPr>
              <a:t>Шавлинский</a:t>
            </a:r>
            <a:r>
              <a:rPr lang="ru-RU" sz="1600" dirty="0" smtClean="0">
                <a:solidFill>
                  <a:srgbClr val="163470"/>
                </a:solidFill>
                <a:latin typeface="+mn-lt"/>
                <a:ea typeface="Calibri" pitchFamily="34" charset="0"/>
                <a:cs typeface="Times New Roman" pitchFamily="18" charset="0"/>
              </a:rPr>
              <a:t>», что подтверждает эффективность поддержания высокого генетического разнообразия на охраняемых территориях. </a:t>
            </a:r>
          </a:p>
          <a:p>
            <a:pPr marL="0" indent="0" eaLnBrk="0" fontAlgn="base" hangingPunct="0">
              <a:spcBef>
                <a:spcPct val="0"/>
              </a:spcBef>
              <a:spcAft>
                <a:spcPct val="0"/>
              </a:spcAft>
              <a:buClrTx/>
              <a:buNone/>
            </a:pPr>
            <a:r>
              <a:rPr lang="ru-RU" sz="1600" dirty="0" smtClean="0">
                <a:solidFill>
                  <a:srgbClr val="163470"/>
                </a:solidFill>
                <a:latin typeface="+mn-lt"/>
                <a:ea typeface="Calibri" pitchFamily="34" charset="0"/>
                <a:cs typeface="Times New Roman" pitchFamily="18" charset="0"/>
              </a:rPr>
              <a:t>Генетический анализ </a:t>
            </a:r>
            <a:r>
              <a:rPr lang="ru-RU" sz="1600" dirty="0" err="1" smtClean="0">
                <a:solidFill>
                  <a:srgbClr val="163470"/>
                </a:solidFill>
                <a:latin typeface="+mn-lt"/>
                <a:ea typeface="Calibri" pitchFamily="34" charset="0"/>
                <a:cs typeface="Times New Roman" pitchFamily="18" charset="0"/>
              </a:rPr>
              <a:t>растений-интродуцентов</a:t>
            </a:r>
            <a:r>
              <a:rPr lang="ru-RU" sz="1600" dirty="0" smtClean="0">
                <a:solidFill>
                  <a:srgbClr val="163470"/>
                </a:solidFill>
                <a:latin typeface="+mn-lt"/>
                <a:ea typeface="Calibri" pitchFamily="34" charset="0"/>
                <a:cs typeface="Times New Roman" pitchFamily="18" charset="0"/>
              </a:rPr>
              <a:t> с аборигенными особями в </a:t>
            </a:r>
            <a:r>
              <a:rPr lang="ru-RU" sz="1600" dirty="0" err="1" smtClean="0">
                <a:solidFill>
                  <a:srgbClr val="163470"/>
                </a:solidFill>
                <a:latin typeface="+mn-lt"/>
                <a:ea typeface="Calibri" pitchFamily="34" charset="0"/>
                <a:cs typeface="Times New Roman" pitchFamily="18" charset="0"/>
              </a:rPr>
              <a:t>ценопопуляциях</a:t>
            </a:r>
            <a:r>
              <a:rPr lang="ru-RU" sz="1600" dirty="0" smtClean="0">
                <a:solidFill>
                  <a:srgbClr val="163470"/>
                </a:solidFill>
                <a:latin typeface="+mn-lt"/>
                <a:ea typeface="Calibri" pitchFamily="34" charset="0"/>
                <a:cs typeface="Times New Roman" pitchFamily="18" charset="0"/>
              </a:rPr>
              <a:t> на </a:t>
            </a:r>
            <a:r>
              <a:rPr lang="ru-RU" sz="1600" dirty="0" err="1" smtClean="0">
                <a:solidFill>
                  <a:srgbClr val="163470"/>
                </a:solidFill>
                <a:latin typeface="+mn-lt"/>
                <a:ea typeface="Calibri" pitchFamily="34" charset="0"/>
                <a:cs typeface="Times New Roman" pitchFamily="18" charset="0"/>
              </a:rPr>
              <a:t>Семинском</a:t>
            </a:r>
            <a:r>
              <a:rPr lang="ru-RU" sz="1600" dirty="0" smtClean="0">
                <a:solidFill>
                  <a:srgbClr val="163470"/>
                </a:solidFill>
                <a:latin typeface="+mn-lt"/>
                <a:ea typeface="Calibri" pitchFamily="34" charset="0"/>
                <a:cs typeface="Times New Roman" pitchFamily="18" charset="0"/>
              </a:rPr>
              <a:t> перевале и горе Красная показало их близкое сходство по распределению ISSR–маркёров. Это означает, что для сохранения генетического разнообразия семена, собранные у особей в радиусе до 10 км из этих популяций, могут быть использованы для реставрации популяций </a:t>
            </a:r>
            <a:r>
              <a:rPr lang="ru-RU" sz="1600" i="1" dirty="0" err="1" smtClean="0">
                <a:solidFill>
                  <a:srgbClr val="163470"/>
                </a:solidFill>
                <a:latin typeface="+mn-lt"/>
                <a:ea typeface="Calibri" pitchFamily="34" charset="0"/>
                <a:cs typeface="Times New Roman" pitchFamily="18" charset="0"/>
              </a:rPr>
              <a:t>Rh</a:t>
            </a:r>
            <a:r>
              <a:rPr lang="ru-RU" sz="1600" i="1" dirty="0" smtClean="0">
                <a:solidFill>
                  <a:srgbClr val="163470"/>
                </a:solidFill>
                <a:latin typeface="+mn-lt"/>
                <a:ea typeface="Calibri" pitchFamily="34" charset="0"/>
                <a:cs typeface="Times New Roman" pitchFamily="18" charset="0"/>
              </a:rPr>
              <a:t>. </a:t>
            </a:r>
            <a:r>
              <a:rPr lang="ru-RU" sz="1600" i="1" dirty="0" err="1" smtClean="0">
                <a:solidFill>
                  <a:srgbClr val="163470"/>
                </a:solidFill>
                <a:latin typeface="+mn-lt"/>
                <a:ea typeface="Calibri" pitchFamily="34" charset="0"/>
                <a:cs typeface="Times New Roman" pitchFamily="18" charset="0"/>
              </a:rPr>
              <a:t>carthamoides</a:t>
            </a:r>
            <a:r>
              <a:rPr lang="ru-RU" sz="1600" dirty="0" smtClean="0">
                <a:solidFill>
                  <a:srgbClr val="163470"/>
                </a:solidFill>
                <a:latin typeface="+mn-lt"/>
                <a:ea typeface="Calibri" pitchFamily="34" charset="0"/>
                <a:cs typeface="Times New Roman" pitchFamily="18" charset="0"/>
              </a:rPr>
              <a:t> в каждом из изученных местообитаний.</a:t>
            </a:r>
            <a:endParaRPr lang="ru-RU" sz="2400" dirty="0" smtClean="0">
              <a:solidFill>
                <a:srgbClr val="163470"/>
              </a:solidFill>
              <a:latin typeface="+mn-lt"/>
              <a:cs typeface="Arial" pitchFamily="34" charset="0"/>
            </a:endParaRPr>
          </a:p>
        </p:txBody>
      </p:sp>
      <p:sp>
        <p:nvSpPr>
          <p:cNvPr id="9" name="Заголовок 1"/>
          <p:cNvSpPr>
            <a:spLocks noGrp="1"/>
          </p:cNvSpPr>
          <p:nvPr>
            <p:ph type="title" idx="4294967295"/>
          </p:nvPr>
        </p:nvSpPr>
        <p:spPr>
          <a:xfrm>
            <a:off x="435934" y="1177917"/>
            <a:ext cx="11387470" cy="590931"/>
          </a:xfrm>
          <a:noFill/>
        </p:spPr>
        <p:txBody>
          <a:bodyPr wrap="square" rtlCol="0">
            <a:spAutoFit/>
          </a:bodyPr>
          <a:lstStyle/>
          <a:p>
            <a:pPr algn="ctr"/>
            <a:r>
              <a:rPr lang="ru-RU" sz="1800" b="1" dirty="0" smtClean="0">
                <a:solidFill>
                  <a:srgbClr val="163470"/>
                </a:solidFill>
                <a:latin typeface="+mn-lt"/>
                <a:cs typeface="Times New Roman" pitchFamily="18" charset="0"/>
              </a:rPr>
              <a:t>Исследование состояния и разработка методов восстановления популяций ценных лекарственных видов растений (на примере </a:t>
            </a:r>
            <a:r>
              <a:rPr lang="ru-RU" sz="1800" b="1" i="1" dirty="0" err="1" smtClean="0">
                <a:solidFill>
                  <a:srgbClr val="163470"/>
                </a:solidFill>
                <a:latin typeface="+mn-lt"/>
                <a:cs typeface="Times New Roman" pitchFamily="18" charset="0"/>
              </a:rPr>
              <a:t>Rhodiola</a:t>
            </a:r>
            <a:r>
              <a:rPr lang="ru-RU" sz="1800" b="1" i="1" dirty="0" smtClean="0">
                <a:solidFill>
                  <a:srgbClr val="163470"/>
                </a:solidFill>
                <a:latin typeface="+mn-lt"/>
                <a:cs typeface="Times New Roman" pitchFamily="18" charset="0"/>
              </a:rPr>
              <a:t> </a:t>
            </a:r>
            <a:r>
              <a:rPr lang="ru-RU" sz="1800" b="1" i="1" dirty="0" err="1" smtClean="0">
                <a:solidFill>
                  <a:srgbClr val="163470"/>
                </a:solidFill>
                <a:latin typeface="+mn-lt"/>
                <a:cs typeface="Times New Roman" pitchFamily="18" charset="0"/>
              </a:rPr>
              <a:t>rosea</a:t>
            </a:r>
            <a:r>
              <a:rPr lang="ru-RU" sz="1800" b="1" dirty="0" smtClean="0">
                <a:solidFill>
                  <a:srgbClr val="163470"/>
                </a:solidFill>
                <a:latin typeface="+mn-lt"/>
                <a:cs typeface="Times New Roman" pitchFamily="18" charset="0"/>
              </a:rPr>
              <a:t>, </a:t>
            </a:r>
            <a:r>
              <a:rPr lang="ru-RU" sz="1800" b="1" i="1" dirty="0" err="1" smtClean="0">
                <a:solidFill>
                  <a:srgbClr val="163470"/>
                </a:solidFill>
                <a:latin typeface="+mn-lt"/>
                <a:cs typeface="Times New Roman" pitchFamily="18" charset="0"/>
              </a:rPr>
              <a:t>Rhaponticum</a:t>
            </a:r>
            <a:r>
              <a:rPr lang="ru-RU" sz="1800" b="1" i="1" dirty="0" smtClean="0">
                <a:solidFill>
                  <a:srgbClr val="163470"/>
                </a:solidFill>
                <a:latin typeface="+mn-lt"/>
                <a:cs typeface="Times New Roman" pitchFamily="18" charset="0"/>
              </a:rPr>
              <a:t> </a:t>
            </a:r>
            <a:r>
              <a:rPr lang="ru-RU" sz="1800" b="1" i="1" dirty="0" err="1" smtClean="0">
                <a:solidFill>
                  <a:srgbClr val="163470"/>
                </a:solidFill>
                <a:latin typeface="+mn-lt"/>
                <a:cs typeface="Times New Roman" pitchFamily="18" charset="0"/>
              </a:rPr>
              <a:t>carthamoides</a:t>
            </a:r>
            <a:r>
              <a:rPr lang="ru-RU" sz="1800" b="1" dirty="0" smtClean="0">
                <a:solidFill>
                  <a:srgbClr val="163470"/>
                </a:solidFill>
                <a:latin typeface="+mn-lt"/>
                <a:cs typeface="Times New Roman" pitchFamily="18" charset="0"/>
              </a:rPr>
              <a:t>) на территории Республики Алтай</a:t>
            </a:r>
            <a:endParaRPr lang="ru-RU" sz="1800" b="1" dirty="0">
              <a:solidFill>
                <a:srgbClr val="163470"/>
              </a:solidFill>
              <a:latin typeface="+mn-lt"/>
              <a:ea typeface="+mn-ea"/>
              <a:cs typeface="+mn-cs"/>
            </a:endParaRP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Рисунок 16" descr="logotip rgb.png"/>
          <p:cNvPicPr>
            <a:picLocks noChangeAspect="1"/>
          </p:cNvPicPr>
          <p:nvPr/>
        </p:nvPicPr>
        <p:blipFill>
          <a:blip r:embed="rId2" cstate="print"/>
          <a:stretch>
            <a:fillRect/>
          </a:stretch>
        </p:blipFill>
        <p:spPr>
          <a:xfrm>
            <a:off x="725849" y="70869"/>
            <a:ext cx="983732" cy="985722"/>
          </a:xfrm>
          <a:prstGeom prst="rect">
            <a:avLst/>
          </a:prstGeom>
        </p:spPr>
      </p:pic>
      <p:sp>
        <p:nvSpPr>
          <p:cNvPr id="12" name="TextBox 11"/>
          <p:cNvSpPr txBox="1"/>
          <p:nvPr/>
        </p:nvSpPr>
        <p:spPr>
          <a:xfrm>
            <a:off x="1248355" y="2509030"/>
            <a:ext cx="3649648" cy="646331"/>
          </a:xfrm>
          <a:prstGeom prst="rect">
            <a:avLst/>
          </a:prstGeom>
          <a:noFill/>
        </p:spPr>
        <p:txBody>
          <a:bodyPr wrap="square" rtlCol="0">
            <a:spAutoFit/>
          </a:bodyPr>
          <a:lstStyle/>
          <a:p>
            <a:r>
              <a:rPr lang="ru-RU" dirty="0"/>
              <a:t>1-2 РИСУНКА с разрешением не менее 600 </a:t>
            </a:r>
            <a:r>
              <a:rPr lang="ru-RU" dirty="0" err="1"/>
              <a:t>dpi</a:t>
            </a:r>
            <a:r>
              <a:rPr lang="ru-RU" dirty="0"/>
              <a:t> </a:t>
            </a:r>
          </a:p>
        </p:txBody>
      </p:sp>
      <p:pic>
        <p:nvPicPr>
          <p:cNvPr id="16" name="Рисунок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848" y="2197858"/>
            <a:ext cx="4320000" cy="1171253"/>
          </a:xfrm>
          <a:prstGeom prst="rect">
            <a:avLst/>
          </a:prstGeom>
          <a:noFill/>
          <a:ln>
            <a:noFill/>
          </a:ln>
        </p:spPr>
      </p:pic>
      <p:sp>
        <p:nvSpPr>
          <p:cNvPr id="18" name="Rectangle 2"/>
          <p:cNvSpPr>
            <a:spLocks noChangeArrowheads="1"/>
          </p:cNvSpPr>
          <p:nvPr/>
        </p:nvSpPr>
        <p:spPr bwMode="auto">
          <a:xfrm>
            <a:off x="748463" y="3370520"/>
            <a:ext cx="432000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050" b="0" i="0" u="none" strike="noStrike" cap="none" normalizeH="0" baseline="0" dirty="0" err="1" smtClean="0">
                <a:ln>
                  <a:noFill/>
                </a:ln>
                <a:solidFill>
                  <a:srgbClr val="163470"/>
                </a:solidFill>
                <a:effectLst/>
                <a:ea typeface="Calibri" pitchFamily="34" charset="0"/>
                <a:cs typeface="Times New Roman" pitchFamily="18" charset="0"/>
              </a:rPr>
              <a:t>Электрофореграмма</a:t>
            </a:r>
            <a:r>
              <a:rPr kumimoji="0" lang="ru-RU" sz="1050" b="0" i="0" u="none" strike="noStrike" cap="none" normalizeH="0" baseline="0" dirty="0" smtClean="0">
                <a:ln>
                  <a:noFill/>
                </a:ln>
                <a:solidFill>
                  <a:srgbClr val="163470"/>
                </a:solidFill>
                <a:effectLst/>
                <a:ea typeface="Calibri" pitchFamily="34" charset="0"/>
                <a:cs typeface="Times New Roman" pitchFamily="18" charset="0"/>
              </a:rPr>
              <a:t> продуктов амплификации с </a:t>
            </a:r>
            <a:r>
              <a:rPr kumimoji="0" lang="ru-RU" sz="1050" b="0" i="0" u="none" strike="noStrike" cap="none" normalizeH="0" baseline="0" dirty="0" err="1" smtClean="0">
                <a:ln>
                  <a:noFill/>
                </a:ln>
                <a:solidFill>
                  <a:srgbClr val="163470"/>
                </a:solidFill>
                <a:effectLst/>
                <a:ea typeface="Calibri" pitchFamily="34" charset="0"/>
                <a:cs typeface="Times New Roman" pitchFamily="18" charset="0"/>
              </a:rPr>
              <a:t>праймером</a:t>
            </a:r>
            <a:r>
              <a:rPr kumimoji="0" lang="ru-RU" sz="1050" b="0" i="0" u="none" strike="noStrike" cap="none" normalizeH="0" baseline="0" dirty="0" smtClean="0">
                <a:ln>
                  <a:noFill/>
                </a:ln>
                <a:solidFill>
                  <a:srgbClr val="163470"/>
                </a:solidFill>
                <a:effectLst/>
                <a:ea typeface="Calibri" pitchFamily="34" charset="0"/>
                <a:cs typeface="Times New Roman" pitchFamily="18" charset="0"/>
              </a:rPr>
              <a:t> </a:t>
            </a:r>
            <a:r>
              <a:rPr kumimoji="0" lang="en-US" sz="1050" b="0" i="0" u="none" strike="noStrike" cap="none" normalizeH="0" baseline="0" dirty="0" smtClean="0">
                <a:ln>
                  <a:noFill/>
                </a:ln>
                <a:solidFill>
                  <a:srgbClr val="163470"/>
                </a:solidFill>
                <a:effectLst/>
                <a:ea typeface="Calibri" pitchFamily="34" charset="0"/>
                <a:cs typeface="Times New Roman" pitchFamily="18" charset="0"/>
              </a:rPr>
              <a:t>UBS</a:t>
            </a:r>
            <a:r>
              <a:rPr kumimoji="0" lang="ru-RU" sz="1050" b="0" i="0" u="none" strike="noStrike" cap="none" normalizeH="0" baseline="0" dirty="0" smtClean="0">
                <a:ln>
                  <a:noFill/>
                </a:ln>
                <a:solidFill>
                  <a:srgbClr val="163470"/>
                </a:solidFill>
                <a:effectLst/>
                <a:ea typeface="Calibri" pitchFamily="34" charset="0"/>
                <a:cs typeface="Times New Roman" pitchFamily="18" charset="0"/>
              </a:rPr>
              <a:t>-857 в популяциях </a:t>
            </a:r>
            <a:r>
              <a:rPr kumimoji="0" lang="en-US" sz="1050" b="0" i="1" u="none" strike="noStrike" cap="none" normalizeH="0" baseline="0" dirty="0" err="1" smtClean="0">
                <a:ln>
                  <a:noFill/>
                </a:ln>
                <a:solidFill>
                  <a:srgbClr val="163470"/>
                </a:solidFill>
                <a:effectLst/>
                <a:ea typeface="Calibri" pitchFamily="34" charset="0"/>
                <a:cs typeface="Times New Roman" pitchFamily="18" charset="0"/>
              </a:rPr>
              <a:t>Rhaponticum</a:t>
            </a:r>
            <a:r>
              <a:rPr kumimoji="0" lang="en-US" sz="1050" b="0" i="1" u="none" strike="noStrike" cap="none" normalizeH="0" baseline="0" dirty="0" smtClean="0">
                <a:ln>
                  <a:noFill/>
                </a:ln>
                <a:solidFill>
                  <a:srgbClr val="163470"/>
                </a:solidFill>
                <a:effectLst/>
                <a:ea typeface="Calibri" pitchFamily="34" charset="0"/>
                <a:cs typeface="Times New Roman" pitchFamily="18" charset="0"/>
              </a:rPr>
              <a:t> </a:t>
            </a:r>
            <a:r>
              <a:rPr kumimoji="0" lang="en-US" sz="1050" b="0" i="1" u="none" strike="noStrike" cap="none" normalizeH="0" baseline="0" dirty="0" err="1" smtClean="0">
                <a:ln>
                  <a:noFill/>
                </a:ln>
                <a:solidFill>
                  <a:srgbClr val="163470"/>
                </a:solidFill>
                <a:effectLst/>
                <a:ea typeface="Calibri" pitchFamily="34" charset="0"/>
                <a:cs typeface="Times New Roman" pitchFamily="18" charset="0"/>
              </a:rPr>
              <a:t>carthamoides</a:t>
            </a:r>
            <a:r>
              <a:rPr kumimoji="0" lang="ru-RU" sz="1050" b="0" i="0" u="none" strike="noStrike" cap="none" normalizeH="0" baseline="0" dirty="0" smtClean="0">
                <a:ln>
                  <a:noFill/>
                </a:ln>
                <a:solidFill>
                  <a:srgbClr val="163470"/>
                </a:solidFill>
                <a:effectLst/>
                <a:ea typeface="Calibri" pitchFamily="34" charset="0"/>
                <a:cs typeface="Times New Roman" pitchFamily="18" charset="0"/>
              </a:rPr>
              <a:t> в Республике Алтай</a:t>
            </a:r>
            <a:endParaRPr kumimoji="0" lang="ru-RU" sz="1050" b="0" i="0" u="none" strike="noStrike" cap="none" normalizeH="0" baseline="0" dirty="0" smtClean="0">
              <a:ln>
                <a:noFill/>
              </a:ln>
              <a:solidFill>
                <a:srgbClr val="163470"/>
              </a:solidFill>
              <a:effectLst/>
              <a:cs typeface="Arial" pitchFamily="34" charset="0"/>
            </a:endParaRPr>
          </a:p>
        </p:txBody>
      </p:sp>
      <p:pic>
        <p:nvPicPr>
          <p:cNvPr id="19" name="Рисунок 18"/>
          <p:cNvPicPr/>
          <p:nvPr/>
        </p:nvPicPr>
        <p:blipFill>
          <a:blip r:embed="rId4" cstate="print"/>
          <a:srcRect/>
          <a:stretch>
            <a:fillRect/>
          </a:stretch>
        </p:blipFill>
        <p:spPr bwMode="auto">
          <a:xfrm>
            <a:off x="755510" y="3903369"/>
            <a:ext cx="1800000" cy="1800000"/>
          </a:xfrm>
          <a:prstGeom prst="rect">
            <a:avLst/>
          </a:prstGeom>
          <a:noFill/>
          <a:ln w="9525">
            <a:noFill/>
            <a:miter lim="800000"/>
            <a:headEnd/>
            <a:tailEnd/>
          </a:ln>
        </p:spPr>
      </p:pic>
      <p:sp>
        <p:nvSpPr>
          <p:cNvPr id="20" name="Прямоугольник 19"/>
          <p:cNvSpPr/>
          <p:nvPr/>
        </p:nvSpPr>
        <p:spPr>
          <a:xfrm>
            <a:off x="747142" y="5691203"/>
            <a:ext cx="1800000" cy="430887"/>
          </a:xfrm>
          <a:prstGeom prst="rect">
            <a:avLst/>
          </a:prstGeom>
        </p:spPr>
        <p:txBody>
          <a:bodyPr wrap="square">
            <a:spAutoFit/>
          </a:bodyPr>
          <a:lstStyle/>
          <a:p>
            <a:pPr algn="ctr"/>
            <a:r>
              <a:rPr lang="en-US" sz="1100" i="1" dirty="0" err="1" smtClean="0">
                <a:solidFill>
                  <a:srgbClr val="163470"/>
                </a:solidFill>
                <a:cs typeface="Times New Roman" pitchFamily="18" charset="0"/>
              </a:rPr>
              <a:t>Rh</a:t>
            </a:r>
            <a:r>
              <a:rPr lang="ru-RU" sz="1100" i="1" dirty="0" smtClean="0">
                <a:solidFill>
                  <a:srgbClr val="163470"/>
                </a:solidFill>
                <a:cs typeface="Times New Roman" pitchFamily="18" charset="0"/>
              </a:rPr>
              <a:t>.</a:t>
            </a:r>
            <a:r>
              <a:rPr lang="en-US" sz="1100" i="1" dirty="0" smtClean="0">
                <a:solidFill>
                  <a:srgbClr val="163470"/>
                </a:solidFill>
                <a:cs typeface="Times New Roman" pitchFamily="18" charset="0"/>
              </a:rPr>
              <a:t> </a:t>
            </a:r>
            <a:r>
              <a:rPr lang="en-US" sz="1100" i="1" dirty="0" err="1" smtClean="0">
                <a:solidFill>
                  <a:srgbClr val="163470"/>
                </a:solidFill>
                <a:cs typeface="Times New Roman" pitchFamily="18" charset="0"/>
              </a:rPr>
              <a:t>carthamoides</a:t>
            </a:r>
            <a:r>
              <a:rPr lang="ru-RU" sz="1100" dirty="0" smtClean="0">
                <a:solidFill>
                  <a:srgbClr val="163470"/>
                </a:solidFill>
                <a:cs typeface="Times New Roman" pitchFamily="18" charset="0"/>
              </a:rPr>
              <a:t> (пер. </a:t>
            </a:r>
            <a:r>
              <a:rPr lang="ru-RU" sz="1100" dirty="0" err="1" smtClean="0">
                <a:solidFill>
                  <a:srgbClr val="163470"/>
                </a:solidFill>
                <a:cs typeface="Times New Roman" pitchFamily="18" charset="0"/>
              </a:rPr>
              <a:t>Семинский</a:t>
            </a:r>
            <a:r>
              <a:rPr lang="ru-RU" sz="1100" dirty="0" smtClean="0">
                <a:solidFill>
                  <a:srgbClr val="163470"/>
                </a:solidFill>
                <a:cs typeface="Times New Roman" pitchFamily="18" charset="0"/>
              </a:rPr>
              <a:t>) </a:t>
            </a:r>
            <a:endParaRPr lang="ru-RU" sz="1100" dirty="0">
              <a:solidFill>
                <a:srgbClr val="163470"/>
              </a:solidFill>
              <a:cs typeface="Times New Roman" pitchFamily="18" charset="0"/>
            </a:endParaRPr>
          </a:p>
        </p:txBody>
      </p:sp>
      <p:pic>
        <p:nvPicPr>
          <p:cNvPr id="21" name="Рисунок 20" descr="IMG_1309"/>
          <p:cNvPicPr/>
          <p:nvPr/>
        </p:nvPicPr>
        <p:blipFill>
          <a:blip r:embed="rId5" cstate="print"/>
          <a:srcRect/>
          <a:stretch>
            <a:fillRect/>
          </a:stretch>
        </p:blipFill>
        <p:spPr bwMode="auto">
          <a:xfrm>
            <a:off x="3264670" y="3923917"/>
            <a:ext cx="1800000" cy="1800000"/>
          </a:xfrm>
          <a:prstGeom prst="rect">
            <a:avLst/>
          </a:prstGeom>
          <a:noFill/>
          <a:ln w="9525">
            <a:noFill/>
            <a:miter lim="800000"/>
            <a:headEnd/>
            <a:tailEnd/>
          </a:ln>
        </p:spPr>
      </p:pic>
      <p:sp>
        <p:nvSpPr>
          <p:cNvPr id="22" name="Прямоугольник 21"/>
          <p:cNvSpPr/>
          <p:nvPr/>
        </p:nvSpPr>
        <p:spPr>
          <a:xfrm>
            <a:off x="3263780" y="5720949"/>
            <a:ext cx="1800000" cy="261610"/>
          </a:xfrm>
          <a:prstGeom prst="rect">
            <a:avLst/>
          </a:prstGeom>
        </p:spPr>
        <p:txBody>
          <a:bodyPr wrap="square">
            <a:spAutoFit/>
          </a:bodyPr>
          <a:lstStyle/>
          <a:p>
            <a:pPr algn="ctr"/>
            <a:r>
              <a:rPr lang="en-US" sz="1100" i="1" dirty="0" err="1" smtClean="0">
                <a:solidFill>
                  <a:srgbClr val="163470"/>
                </a:solidFill>
                <a:cs typeface="Times New Roman" pitchFamily="18" charset="0"/>
              </a:rPr>
              <a:t>Rh</a:t>
            </a:r>
            <a:r>
              <a:rPr lang="ru-RU" sz="1100" i="1" dirty="0" smtClean="0">
                <a:solidFill>
                  <a:srgbClr val="163470"/>
                </a:solidFill>
                <a:cs typeface="Times New Roman" pitchFamily="18" charset="0"/>
              </a:rPr>
              <a:t>. </a:t>
            </a:r>
            <a:r>
              <a:rPr lang="en-US" sz="1100" i="1" dirty="0" err="1" smtClean="0">
                <a:solidFill>
                  <a:srgbClr val="163470"/>
                </a:solidFill>
                <a:cs typeface="Times New Roman" pitchFamily="18" charset="0"/>
              </a:rPr>
              <a:t>rosea</a:t>
            </a:r>
            <a:r>
              <a:rPr lang="ru-RU" sz="1100" i="1" dirty="0" smtClean="0">
                <a:solidFill>
                  <a:srgbClr val="163470"/>
                </a:solidFill>
                <a:cs typeface="Times New Roman" pitchFamily="18" charset="0"/>
              </a:rPr>
              <a:t> </a:t>
            </a:r>
            <a:r>
              <a:rPr lang="ru-RU" sz="1100" dirty="0" smtClean="0">
                <a:solidFill>
                  <a:srgbClr val="163470"/>
                </a:solidFill>
                <a:cs typeface="Times New Roman" pitchFamily="18" charset="0"/>
              </a:rPr>
              <a:t>(г. Красная)</a:t>
            </a:r>
            <a:endParaRPr lang="ru-RU" sz="1100" dirty="0">
              <a:solidFill>
                <a:srgbClr val="163470"/>
              </a:solidFill>
              <a:cs typeface="Times New Roman" pitchFamily="18" charset="0"/>
            </a:endParaRPr>
          </a:p>
        </p:txBody>
      </p:sp>
    </p:spTree>
    <p:extLst>
      <p:ext uri="{BB962C8B-B14F-4D97-AF65-F5344CB8AC3E}">
        <p14:creationId xmlns:p14="http://schemas.microsoft.com/office/powerpoint/2010/main" val="2384803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
        <p:nvSpPr>
          <p:cNvPr id="8" name="Прямоугольник 7"/>
          <p:cNvSpPr/>
          <p:nvPr/>
        </p:nvSpPr>
        <p:spPr>
          <a:xfrm>
            <a:off x="5613991" y="1520881"/>
            <a:ext cx="6198781" cy="307775"/>
          </a:xfrm>
          <a:prstGeom prst="rect">
            <a:avLst/>
          </a:prstGeom>
        </p:spPr>
        <p:txBody>
          <a:bodyPr wrap="square" lIns="91438" tIns="45719" rIns="91438" bIns="45719">
            <a:spAutoFit/>
          </a:bodyPr>
          <a:lstStyle/>
          <a:p>
            <a:pPr lvl="0" algn="r">
              <a:defRPr/>
            </a:pPr>
            <a:r>
              <a:rPr kumimoji="0" lang="ru-RU" sz="1400" b="1" i="1" u="none" strike="noStrike" kern="1200" cap="none" spc="0" normalizeH="0" baseline="0" noProof="0" dirty="0">
                <a:ln>
                  <a:noFill/>
                </a:ln>
                <a:solidFill>
                  <a:srgbClr val="1B4089"/>
                </a:solidFill>
                <a:effectLst/>
                <a:uLnTx/>
                <a:uFillTx/>
                <a:latin typeface="Calibri"/>
                <a:ea typeface="Verdana" pitchFamily="34" charset="0"/>
                <a:cs typeface="+mn-cs"/>
              </a:rPr>
              <a:t>Авторы</a:t>
            </a:r>
            <a:r>
              <a:rPr kumimoji="0" lang="ru-RU" sz="1400" b="1" i="1" u="none" strike="noStrike" kern="1200" cap="none" spc="0" normalizeH="0" baseline="0" noProof="0" dirty="0" smtClean="0">
                <a:ln>
                  <a:noFill/>
                </a:ln>
                <a:solidFill>
                  <a:srgbClr val="1B4089"/>
                </a:solidFill>
                <a:effectLst/>
                <a:uLnTx/>
                <a:uFillTx/>
                <a:latin typeface="Calibri"/>
                <a:ea typeface="Verdana" pitchFamily="34" charset="0"/>
                <a:cs typeface="+mn-cs"/>
              </a:rPr>
              <a:t>:</a:t>
            </a:r>
            <a:r>
              <a:rPr kumimoji="0" lang="ru-RU" sz="1400" b="1" i="1" u="none" strike="noStrike" kern="1200" cap="none" spc="0" normalizeH="0" noProof="0" dirty="0" smtClean="0">
                <a:ln>
                  <a:noFill/>
                </a:ln>
                <a:solidFill>
                  <a:srgbClr val="1B4089"/>
                </a:solidFill>
                <a:effectLst/>
                <a:uLnTx/>
                <a:uFillTx/>
                <a:latin typeface="Calibri"/>
                <a:ea typeface="Verdana" pitchFamily="34" charset="0"/>
                <a:cs typeface="+mn-cs"/>
              </a:rPr>
              <a:t> </a:t>
            </a:r>
            <a:r>
              <a:rPr lang="ru-RU" sz="1400" b="1" i="1" dirty="0" smtClean="0">
                <a:solidFill>
                  <a:srgbClr val="1B4089"/>
                </a:solidFill>
                <a:ea typeface="Verdana" pitchFamily="34" charset="0"/>
              </a:rPr>
              <a:t>Марченко В.А., Ефремова Е.А., Бирюков И.В., </a:t>
            </a:r>
            <a:r>
              <a:rPr lang="ru-RU" sz="1400" b="1" i="1" dirty="0" err="1" smtClean="0">
                <a:solidFill>
                  <a:srgbClr val="1B4089"/>
                </a:solidFill>
                <a:ea typeface="Verdana" pitchFamily="34" charset="0"/>
              </a:rPr>
              <a:t>Тодошев</a:t>
            </a:r>
            <a:r>
              <a:rPr lang="ru-RU" sz="1400" b="1" i="1" dirty="0" smtClean="0">
                <a:solidFill>
                  <a:srgbClr val="1B4089"/>
                </a:solidFill>
                <a:ea typeface="Verdana" pitchFamily="34" charset="0"/>
              </a:rPr>
              <a:t> А.П</a:t>
            </a:r>
            <a:r>
              <a:rPr lang="ru-RU" sz="1200" b="1" i="1" dirty="0" smtClean="0">
                <a:solidFill>
                  <a:srgbClr val="1B4089"/>
                </a:solidFill>
                <a:ea typeface="Verdana" pitchFamily="34" charset="0"/>
              </a:rPr>
              <a:t>.</a:t>
            </a:r>
            <a:endParaRPr kumimoji="0" lang="ru-RU" sz="1400" b="0" i="1" u="none" strike="noStrike" kern="1200" cap="none" spc="0" normalizeH="0" baseline="0" noProof="0" dirty="0">
              <a:ln>
                <a:noFill/>
              </a:ln>
              <a:solidFill>
                <a:srgbClr val="1B4089"/>
              </a:solidFill>
              <a:effectLst/>
              <a:uLnTx/>
              <a:uFillTx/>
              <a:latin typeface="Calibri"/>
              <a:ea typeface="Verdana" pitchFamily="34" charset="0"/>
              <a:cs typeface="+mn-cs"/>
            </a:endParaRPr>
          </a:p>
        </p:txBody>
      </p:sp>
      <p:sp>
        <p:nvSpPr>
          <p:cNvPr id="10" name="TextBox 9"/>
          <p:cNvSpPr txBox="1"/>
          <p:nvPr/>
        </p:nvSpPr>
        <p:spPr>
          <a:xfrm>
            <a:off x="437715" y="6258275"/>
            <a:ext cx="11520000" cy="415496"/>
          </a:xfrm>
          <a:prstGeom prst="rect">
            <a:avLst/>
          </a:prstGeom>
        </p:spPr>
        <p:txBody>
          <a:bodyPr wrap="square" lIns="91438" tIns="45719" rIns="91438" bIns="45719">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indent="0" algn="just">
              <a:buClr>
                <a:srgbClr val="70AD47">
                  <a:lumMod val="75000"/>
                </a:srgbClr>
              </a:buClr>
              <a:buNone/>
              <a:defRPr/>
            </a:pPr>
            <a:r>
              <a:rPr kumimoji="0" lang="ru-RU" sz="1050" b="1" i="0" u="none" strike="noStrike" kern="1200" cap="none" spc="0" normalizeH="0" baseline="0" noProof="0" dirty="0" smtClean="0">
                <a:ln>
                  <a:noFill/>
                </a:ln>
                <a:solidFill>
                  <a:srgbClr val="163470"/>
                </a:solidFill>
                <a:effectLst/>
                <a:uLnTx/>
                <a:uFillTx/>
                <a:latin typeface="Calibri"/>
                <a:ea typeface="+mn-ea"/>
                <a:cs typeface="+mn-cs"/>
              </a:rPr>
              <a:t>Публикации</a:t>
            </a:r>
            <a:r>
              <a:rPr lang="ru-RU" sz="1050" b="1" i="0" dirty="0">
                <a:solidFill>
                  <a:srgbClr val="163470"/>
                </a:solidFill>
              </a:rPr>
              <a:t>: </a:t>
            </a:r>
            <a:r>
              <a:rPr lang="ru-RU" sz="1050" dirty="0" smtClean="0">
                <a:cs typeface="Arial" panose="020B0604020202020204" pitchFamily="34" charset="0"/>
              </a:rPr>
              <a:t>Марченко В. А., Ефремова Е. А., Бирюков И.В., </a:t>
            </a:r>
            <a:r>
              <a:rPr lang="ru-RU" sz="1050" dirty="0" err="1" smtClean="0">
                <a:cs typeface="Arial" panose="020B0604020202020204" pitchFamily="34" charset="0"/>
              </a:rPr>
              <a:t>Тодошев</a:t>
            </a:r>
            <a:r>
              <a:rPr lang="ru-RU" sz="1050" dirty="0" smtClean="0">
                <a:cs typeface="Arial" panose="020B0604020202020204" pitchFamily="34" charset="0"/>
              </a:rPr>
              <a:t> А.П. Система лечебно-профилактических мероприятий при гельминтозах лошадей в Республике Алтай: Методические рекомендации / БИЦ Горно-Алтайского государственного университета. Горно-Алтайск, 2021, 36 с. </a:t>
            </a:r>
          </a:p>
        </p:txBody>
      </p:sp>
      <p:sp>
        <p:nvSpPr>
          <p:cNvPr id="13" name="TextBox 12"/>
          <p:cNvSpPr txBox="1"/>
          <p:nvPr/>
        </p:nvSpPr>
        <p:spPr>
          <a:xfrm>
            <a:off x="5306590" y="1911202"/>
            <a:ext cx="6516815" cy="4266313"/>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indent="0">
              <a:buNone/>
            </a:pPr>
            <a:r>
              <a:rPr lang="ru-RU" sz="1600" dirty="0" smtClean="0">
                <a:solidFill>
                  <a:schemeClr val="accent5">
                    <a:lumMod val="50000"/>
                  </a:schemeClr>
                </a:solidFill>
                <a:latin typeface="+mn-lt"/>
                <a:ea typeface="Arial Unicode MS" panose="020B0604020202020204" pitchFamily="34" charset="-128"/>
                <a:cs typeface="Arial Unicode MS" panose="020B0604020202020204" pitchFamily="34" charset="-128"/>
              </a:rPr>
              <a:t>На основе изучения видового состава гельминтов и их распространения, структуры </a:t>
            </a:r>
            <a:r>
              <a:rPr lang="ru-RU" sz="1600" dirty="0" err="1" smtClean="0">
                <a:solidFill>
                  <a:schemeClr val="accent5">
                    <a:lumMod val="50000"/>
                  </a:schemeClr>
                </a:solidFill>
                <a:latin typeface="+mn-lt"/>
                <a:ea typeface="Arial Unicode MS" panose="020B0604020202020204" pitchFamily="34" charset="-128"/>
                <a:cs typeface="Arial Unicode MS" panose="020B0604020202020204" pitchFamily="34" charset="-128"/>
              </a:rPr>
              <a:t>гельминтокомплексов</a:t>
            </a:r>
            <a:r>
              <a:rPr lang="ru-RU" sz="1600" dirty="0" smtClean="0">
                <a:solidFill>
                  <a:schemeClr val="accent5">
                    <a:lumMod val="50000"/>
                  </a:schemeClr>
                </a:solidFill>
                <a:latin typeface="+mn-lt"/>
                <a:ea typeface="Arial Unicode MS" panose="020B0604020202020204" pitchFamily="34" charset="-128"/>
                <a:cs typeface="Arial Unicode MS" panose="020B0604020202020204" pitchFamily="34" charset="-128"/>
              </a:rPr>
              <a:t> лошадей в различных природных провинциях, эффективности терапевтических средств разработана региональная система противоэпизоотических мероприятий при гельминтозах лошадей в Республике Алтай. Система предполагает плановое обследование и лечебно-профилактические дегельминтизации животных против желудочно-кишечных и легочных гельминтозов, регламентирует сроки и кратность проведения противопаразитарных обработок, рекомендует перечень эффективных препаратов и методов их применения, минимально необходимые профилактические мероприятия.</a:t>
            </a:r>
          </a:p>
          <a:p>
            <a:pPr marL="0" indent="0">
              <a:buNone/>
            </a:pPr>
            <a:r>
              <a:rPr lang="ru-RU" sz="1600" dirty="0" smtClean="0">
                <a:solidFill>
                  <a:schemeClr val="accent5">
                    <a:lumMod val="50000"/>
                  </a:schemeClr>
                </a:solidFill>
                <a:latin typeface="+mn-lt"/>
                <a:ea typeface="Arial Unicode MS" panose="020B0604020202020204" pitchFamily="34" charset="-128"/>
                <a:cs typeface="Arial Unicode MS" panose="020B0604020202020204" pitchFamily="34" charset="-128"/>
              </a:rPr>
              <a:t>Предложенная система мероприятий позволяет поддерживать низкий уровень численности гельминтов и предотвращать заболеваемость животных. Применение системы мероприятий, основанной на использовании </a:t>
            </a:r>
            <a:r>
              <a:rPr lang="ru-RU" sz="1600" dirty="0" err="1" smtClean="0">
                <a:solidFill>
                  <a:schemeClr val="accent5">
                    <a:lumMod val="50000"/>
                  </a:schemeClr>
                </a:solidFill>
                <a:latin typeface="+mn-lt"/>
                <a:ea typeface="Arial Unicode MS" panose="020B0604020202020204" pitchFamily="34" charset="-128"/>
                <a:cs typeface="Arial Unicode MS" panose="020B0604020202020204" pitchFamily="34" charset="-128"/>
              </a:rPr>
              <a:t>антгельминтиков</a:t>
            </a:r>
            <a:r>
              <a:rPr lang="ru-RU" sz="1600" dirty="0" smtClean="0">
                <a:solidFill>
                  <a:schemeClr val="accent5">
                    <a:lumMod val="50000"/>
                  </a:schemeClr>
                </a:solidFill>
                <a:latin typeface="+mn-lt"/>
                <a:ea typeface="Arial Unicode MS" panose="020B0604020202020204" pitchFamily="34" charset="-128"/>
                <a:cs typeface="Arial Unicode MS" panose="020B0604020202020204" pitchFamily="34" charset="-128"/>
              </a:rPr>
              <a:t> широкого спектра действия, позволит снизить затраты труда и расход противопаразитарных средств на 10-12%.</a:t>
            </a:r>
            <a:endParaRPr lang="ru-RU" sz="1600" dirty="0">
              <a:solidFill>
                <a:srgbClr val="163470"/>
              </a:solidFill>
              <a:latin typeface="+mn-lt"/>
            </a:endParaRPr>
          </a:p>
        </p:txBody>
      </p:sp>
      <p:sp>
        <p:nvSpPr>
          <p:cNvPr id="9" name="Заголовок 1"/>
          <p:cNvSpPr>
            <a:spLocks noGrp="1"/>
          </p:cNvSpPr>
          <p:nvPr>
            <p:ph type="title" idx="4294967295"/>
          </p:nvPr>
        </p:nvSpPr>
        <p:spPr>
          <a:xfrm>
            <a:off x="425302" y="1175191"/>
            <a:ext cx="11387470" cy="341632"/>
          </a:xfrm>
          <a:noFill/>
        </p:spPr>
        <p:txBody>
          <a:bodyPr wrap="square" rtlCol="0">
            <a:spAutoFit/>
          </a:bodyPr>
          <a:lstStyle/>
          <a:p>
            <a:pPr algn="ctr"/>
            <a:r>
              <a:rPr lang="ru-RU" sz="1800" b="1" dirty="0" smtClean="0">
                <a:solidFill>
                  <a:srgbClr val="163470"/>
                </a:solidFill>
                <a:latin typeface="+mn-lt"/>
              </a:rPr>
              <a:t>Система лечебно-профилактических мероприятий при гельминтозах лошадей</a:t>
            </a:r>
            <a:r>
              <a:rPr lang="en-US" sz="1800" b="1" dirty="0" smtClean="0">
                <a:solidFill>
                  <a:srgbClr val="163470"/>
                </a:solidFill>
                <a:latin typeface="+mn-lt"/>
              </a:rPr>
              <a:t> </a:t>
            </a:r>
            <a:r>
              <a:rPr lang="ru-RU" sz="1800" b="1" dirty="0" smtClean="0">
                <a:solidFill>
                  <a:srgbClr val="163470"/>
                </a:solidFill>
                <a:latin typeface="+mn-lt"/>
              </a:rPr>
              <a:t>в Республике Алтай</a:t>
            </a:r>
            <a:endParaRPr lang="ru-RU" sz="1800" b="1" dirty="0">
              <a:solidFill>
                <a:srgbClr val="163470"/>
              </a:solidFill>
              <a:latin typeface="+mn-lt"/>
              <a:ea typeface="+mn-ea"/>
              <a:cs typeface="+mn-cs"/>
            </a:endParaRP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5"/>
          <p:cNvSpPr txBox="1"/>
          <p:nvPr/>
        </p:nvSpPr>
        <p:spPr>
          <a:xfrm>
            <a:off x="731518" y="326004"/>
            <a:ext cx="1057525" cy="369332"/>
          </a:xfrm>
          <a:prstGeom prst="rect">
            <a:avLst/>
          </a:prstGeom>
          <a:noFill/>
        </p:spPr>
        <p:txBody>
          <a:bodyPr wrap="square" rtlCol="0">
            <a:spAutoFit/>
          </a:bodyPr>
          <a:lstStyle/>
          <a:p>
            <a:endParaRPr lang="ru-RU" dirty="0"/>
          </a:p>
        </p:txBody>
      </p:sp>
      <p:pic>
        <p:nvPicPr>
          <p:cNvPr id="18" name="Рисунок 17" descr="logotip rgb.png"/>
          <p:cNvPicPr>
            <a:picLocks noChangeAspect="1"/>
          </p:cNvPicPr>
          <p:nvPr/>
        </p:nvPicPr>
        <p:blipFill>
          <a:blip r:embed="rId2" cstate="print"/>
          <a:stretch>
            <a:fillRect/>
          </a:stretch>
        </p:blipFill>
        <p:spPr>
          <a:xfrm>
            <a:off x="725849" y="70869"/>
            <a:ext cx="983732" cy="985722"/>
          </a:xfrm>
          <a:prstGeom prst="rect">
            <a:avLst/>
          </a:prstGeom>
        </p:spPr>
      </p:pic>
      <p:pic>
        <p:nvPicPr>
          <p:cNvPr id="17" name="Рисунок 16"/>
          <p:cNvPicPr>
            <a:picLocks noChangeAspect="1"/>
          </p:cNvPicPr>
          <p:nvPr/>
        </p:nvPicPr>
        <p:blipFill rotWithShape="1">
          <a:blip r:embed="rId3" cstate="print">
            <a:extLst>
              <a:ext uri="{28A0092B-C50C-407E-A947-70E740481C1C}">
                <a14:useLocalDpi xmlns:a14="http://schemas.microsoft.com/office/drawing/2010/main" val="0"/>
              </a:ext>
            </a:extLst>
          </a:blip>
          <a:srcRect l="26476" t="19661"/>
          <a:stretch/>
        </p:blipFill>
        <p:spPr>
          <a:xfrm>
            <a:off x="594064" y="1922938"/>
            <a:ext cx="4651022" cy="3811525"/>
          </a:xfrm>
          <a:prstGeom prst="rect">
            <a:avLst/>
          </a:prstGeom>
        </p:spPr>
      </p:pic>
    </p:spTree>
    <p:extLst>
      <p:ext uri="{BB962C8B-B14F-4D97-AF65-F5344CB8AC3E}">
        <p14:creationId xmlns:p14="http://schemas.microsoft.com/office/powerpoint/2010/main" val="2384803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
        <p:nvSpPr>
          <p:cNvPr id="8" name="Прямоугольник 7"/>
          <p:cNvSpPr/>
          <p:nvPr/>
        </p:nvSpPr>
        <p:spPr>
          <a:xfrm>
            <a:off x="8190116" y="1519528"/>
            <a:ext cx="3622656" cy="307775"/>
          </a:xfrm>
          <a:prstGeom prst="rect">
            <a:avLst/>
          </a:prstGeom>
        </p:spPr>
        <p:txBody>
          <a:bodyPr wrap="square" lIns="91438" tIns="45719" rIns="91438" bIns="45719">
            <a:spAutoFit/>
          </a:bodyPr>
          <a:lstStyle/>
          <a:p>
            <a:pPr lvl="0" algn="r">
              <a:defRPr/>
            </a:pPr>
            <a:r>
              <a:rPr lang="ru-RU" sz="1400" b="1" i="1" dirty="0" smtClean="0">
                <a:solidFill>
                  <a:srgbClr val="1B4089"/>
                </a:solidFill>
                <a:ea typeface="Verdana" pitchFamily="34" charset="0"/>
              </a:rPr>
              <a:t>Авторы: </a:t>
            </a:r>
            <a:r>
              <a:rPr lang="ru-RU" sz="1400" b="1" i="1" dirty="0" err="1" smtClean="0">
                <a:solidFill>
                  <a:srgbClr val="1B4089"/>
                </a:solidFill>
                <a:ea typeface="Verdana" pitchFamily="34" charset="0"/>
              </a:rPr>
              <a:t>Ельчининова</a:t>
            </a:r>
            <a:r>
              <a:rPr lang="ru-RU" sz="1400" b="1" i="1" dirty="0" smtClean="0">
                <a:solidFill>
                  <a:srgbClr val="1B4089"/>
                </a:solidFill>
                <a:ea typeface="Verdana" pitchFamily="34" charset="0"/>
              </a:rPr>
              <a:t> </a:t>
            </a:r>
            <a:r>
              <a:rPr lang="ru-RU" sz="1400" b="1" i="1" dirty="0" err="1" smtClean="0">
                <a:solidFill>
                  <a:srgbClr val="1B4089"/>
                </a:solidFill>
                <a:ea typeface="Verdana" pitchFamily="34" charset="0"/>
              </a:rPr>
              <a:t>О.А.,Чичинова</a:t>
            </a:r>
            <a:r>
              <a:rPr lang="ru-RU" sz="1400" b="1" i="1" dirty="0" smtClean="0">
                <a:solidFill>
                  <a:srgbClr val="1B4089"/>
                </a:solidFill>
                <a:ea typeface="Verdana" pitchFamily="34" charset="0"/>
              </a:rPr>
              <a:t> Г.В.</a:t>
            </a:r>
          </a:p>
        </p:txBody>
      </p:sp>
      <p:sp>
        <p:nvSpPr>
          <p:cNvPr id="13" name="TextBox 12"/>
          <p:cNvSpPr txBox="1"/>
          <p:nvPr/>
        </p:nvSpPr>
        <p:spPr>
          <a:xfrm>
            <a:off x="5524797" y="1900812"/>
            <a:ext cx="6302187" cy="324000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lvl="0" indent="0" algn="l">
              <a:spcBef>
                <a:spcPts val="0"/>
              </a:spcBef>
              <a:buClr>
                <a:srgbClr val="70AD47">
                  <a:lumMod val="75000"/>
                </a:srgbClr>
              </a:buClr>
              <a:buNone/>
              <a:defRPr/>
            </a:pPr>
            <a:endParaRPr lang="ru-RU" sz="1600" dirty="0" smtClean="0">
              <a:solidFill>
                <a:srgbClr val="163470"/>
              </a:solidFill>
              <a:latin typeface="Calibri"/>
            </a:endParaRPr>
          </a:p>
          <a:p>
            <a:pPr marL="0" lvl="0" indent="0" algn="l">
              <a:spcBef>
                <a:spcPts val="0"/>
              </a:spcBef>
              <a:buClr>
                <a:srgbClr val="70AD47">
                  <a:lumMod val="75000"/>
                </a:srgbClr>
              </a:buClr>
              <a:buNone/>
              <a:defRPr/>
            </a:pPr>
            <a:endParaRPr lang="ru-RU" sz="1600" dirty="0">
              <a:solidFill>
                <a:srgbClr val="163470"/>
              </a:solidFill>
              <a:latin typeface="Calibri"/>
            </a:endParaRPr>
          </a:p>
          <a:p>
            <a:pPr marL="0" lvl="0" indent="0" algn="l">
              <a:spcBef>
                <a:spcPts val="0"/>
              </a:spcBef>
              <a:buClr>
                <a:srgbClr val="70AD47">
                  <a:lumMod val="75000"/>
                </a:srgbClr>
              </a:buClr>
              <a:buNone/>
              <a:defRPr/>
            </a:pPr>
            <a:endParaRPr lang="ru-RU" sz="1600" dirty="0" smtClean="0">
              <a:solidFill>
                <a:srgbClr val="163470"/>
              </a:solidFill>
              <a:latin typeface="Calibri"/>
            </a:endParaRPr>
          </a:p>
          <a:p>
            <a:pPr marL="0" lvl="0" indent="0">
              <a:spcBef>
                <a:spcPts val="0"/>
              </a:spcBef>
              <a:buClr>
                <a:srgbClr val="70AD47">
                  <a:lumMod val="75000"/>
                </a:srgbClr>
              </a:buClr>
              <a:buNone/>
              <a:defRPr/>
            </a:pPr>
            <a:r>
              <a:rPr lang="ru-RU" sz="1600" dirty="0" smtClean="0">
                <a:solidFill>
                  <a:srgbClr val="163470"/>
                </a:solidFill>
                <a:latin typeface="Calibri"/>
              </a:rPr>
              <a:t>Основными причинами </a:t>
            </a:r>
            <a:r>
              <a:rPr lang="ru-RU" sz="1600" dirty="0">
                <a:solidFill>
                  <a:srgbClr val="163470"/>
                </a:solidFill>
                <a:latin typeface="Calibri"/>
              </a:rPr>
              <a:t>медленного прорастания семян пиона уклоняющегося (до 3-4-х лет) являются микроскопический зародыш, развитие </a:t>
            </a:r>
            <a:r>
              <a:rPr lang="ru-RU" sz="1600" dirty="0" smtClean="0">
                <a:solidFill>
                  <a:srgbClr val="163470"/>
                </a:solidFill>
                <a:latin typeface="Calibri"/>
              </a:rPr>
              <a:t>которого происходит </a:t>
            </a:r>
            <a:r>
              <a:rPr lang="ru-RU" sz="1600" dirty="0">
                <a:solidFill>
                  <a:srgbClr val="163470"/>
                </a:solidFill>
                <a:latin typeface="Calibri"/>
              </a:rPr>
              <a:t>уже после отделения от материнского растения</a:t>
            </a:r>
            <a:r>
              <a:rPr lang="ru-RU" sz="1600" dirty="0" smtClean="0">
                <a:solidFill>
                  <a:srgbClr val="163470"/>
                </a:solidFill>
                <a:latin typeface="Calibri"/>
              </a:rPr>
              <a:t>, значительное </a:t>
            </a:r>
            <a:r>
              <a:rPr lang="ru-RU" sz="1600" dirty="0">
                <a:solidFill>
                  <a:srgbClr val="163470"/>
                </a:solidFill>
                <a:latin typeface="Calibri"/>
              </a:rPr>
              <a:t>превышение массы эндосперма (в 600 раз), низкая активность ферментов в зародыше. </a:t>
            </a:r>
          </a:p>
          <a:p>
            <a:pPr marL="0" lvl="0" indent="0">
              <a:spcBef>
                <a:spcPts val="0"/>
              </a:spcBef>
              <a:buClr>
                <a:srgbClr val="70AD47">
                  <a:lumMod val="75000"/>
                </a:srgbClr>
              </a:buClr>
              <a:buNone/>
              <a:defRPr/>
            </a:pPr>
            <a:r>
              <a:rPr lang="ru-RU" sz="1600" dirty="0">
                <a:solidFill>
                  <a:srgbClr val="163470"/>
                </a:solidFill>
                <a:latin typeface="Calibri"/>
              </a:rPr>
              <a:t>Изучались подзимний, весенний и летний сроки посева</a:t>
            </a:r>
            <a:r>
              <a:rPr lang="ru-RU" sz="1600" dirty="0" smtClean="0">
                <a:solidFill>
                  <a:srgbClr val="163470"/>
                </a:solidFill>
                <a:latin typeface="Calibri"/>
              </a:rPr>
              <a:t>. Всходы </a:t>
            </a:r>
            <a:r>
              <a:rPr lang="ru-RU" sz="1600" dirty="0">
                <a:solidFill>
                  <a:srgbClr val="163470"/>
                </a:solidFill>
                <a:latin typeface="Calibri"/>
              </a:rPr>
              <a:t>появились только при летнем сроке посева весной следующего года.</a:t>
            </a:r>
          </a:p>
          <a:p>
            <a:pPr marL="0" lvl="0" indent="0">
              <a:spcBef>
                <a:spcPts val="0"/>
              </a:spcBef>
              <a:buClr>
                <a:srgbClr val="70AD47">
                  <a:lumMod val="75000"/>
                </a:srgbClr>
              </a:buClr>
              <a:buNone/>
              <a:defRPr/>
            </a:pPr>
            <a:r>
              <a:rPr lang="ru-RU" sz="1600" dirty="0">
                <a:solidFill>
                  <a:srgbClr val="163470"/>
                </a:solidFill>
                <a:latin typeface="Calibri"/>
              </a:rPr>
              <a:t>При изучении влияния сроков хранения свежесобранных семян установлено, что для получения полноценных всходов необходимо использовать семена из еще </a:t>
            </a:r>
            <a:r>
              <a:rPr lang="ru-RU" sz="1600" dirty="0" err="1">
                <a:solidFill>
                  <a:srgbClr val="163470"/>
                </a:solidFill>
                <a:latin typeface="Calibri"/>
              </a:rPr>
              <a:t>нетреснувших</a:t>
            </a:r>
            <a:r>
              <a:rPr lang="ru-RU" sz="1600" dirty="0">
                <a:solidFill>
                  <a:srgbClr val="163470"/>
                </a:solidFill>
                <a:latin typeface="Calibri"/>
              </a:rPr>
              <a:t> листовок, свежесобранных или хранящихся не более 3-х дней. </a:t>
            </a:r>
          </a:p>
          <a:p>
            <a:pPr marL="0" lvl="0" indent="0">
              <a:spcBef>
                <a:spcPts val="0"/>
              </a:spcBef>
              <a:buClr>
                <a:srgbClr val="70AD47">
                  <a:lumMod val="75000"/>
                </a:srgbClr>
              </a:buClr>
              <a:buNone/>
              <a:defRPr/>
            </a:pPr>
            <a:r>
              <a:rPr lang="ru-RU" sz="1600" dirty="0">
                <a:solidFill>
                  <a:srgbClr val="163470"/>
                </a:solidFill>
                <a:latin typeface="Calibri"/>
              </a:rPr>
              <a:t>Тип листовок также оказал влияние на полевую всхожесть семян. Максимальная полевая всхожесть была отмечена при использовании семян из 4-членных листовок (93,6%), минимальная – у семян из 3-членных листовок (73,3</a:t>
            </a:r>
            <a:r>
              <a:rPr lang="ru-RU" sz="1600" dirty="0" smtClean="0">
                <a:solidFill>
                  <a:srgbClr val="163470"/>
                </a:solidFill>
                <a:latin typeface="Calibri"/>
              </a:rPr>
              <a:t>%). Высокая </a:t>
            </a:r>
            <a:r>
              <a:rPr lang="ru-RU" sz="1600" dirty="0">
                <a:solidFill>
                  <a:srgbClr val="163470"/>
                </a:solidFill>
                <a:latin typeface="Calibri"/>
              </a:rPr>
              <a:t>полевая всхожесть обнаружена у семян из 5-членных листовок (91,8%). </a:t>
            </a:r>
          </a:p>
        </p:txBody>
      </p:sp>
      <p:sp>
        <p:nvSpPr>
          <p:cNvPr id="9" name="Заголовок 1"/>
          <p:cNvSpPr>
            <a:spLocks noGrp="1"/>
          </p:cNvSpPr>
          <p:nvPr>
            <p:ph type="title" idx="4294967295"/>
          </p:nvPr>
        </p:nvSpPr>
        <p:spPr>
          <a:xfrm>
            <a:off x="435935" y="1175189"/>
            <a:ext cx="11376837" cy="341632"/>
          </a:xfrm>
          <a:noFill/>
        </p:spPr>
        <p:txBody>
          <a:bodyPr wrap="square" rtlCol="0">
            <a:spAutoFit/>
          </a:bodyPr>
          <a:lstStyle/>
          <a:p>
            <a:pPr algn="ctr"/>
            <a:r>
              <a:rPr lang="ru-RU" sz="1800" b="1" dirty="0">
                <a:solidFill>
                  <a:srgbClr val="163470"/>
                </a:solidFill>
                <a:latin typeface="+mn-lt"/>
                <a:ea typeface="+mn-ea"/>
                <a:cs typeface="+mn-cs"/>
              </a:rPr>
              <a:t>Агробиологические </a:t>
            </a:r>
            <a:r>
              <a:rPr lang="ru-RU" sz="1800" b="1" dirty="0" smtClean="0">
                <a:solidFill>
                  <a:srgbClr val="163470"/>
                </a:solidFill>
                <a:latin typeface="+mn-lt"/>
                <a:ea typeface="+mn-ea"/>
                <a:cs typeface="+mn-cs"/>
              </a:rPr>
              <a:t>основы </a:t>
            </a:r>
            <a:r>
              <a:rPr lang="ru-RU" sz="1800" b="1" dirty="0">
                <a:solidFill>
                  <a:srgbClr val="163470"/>
                </a:solidFill>
                <a:latin typeface="+mn-lt"/>
                <a:ea typeface="+mn-ea"/>
                <a:cs typeface="+mn-cs"/>
              </a:rPr>
              <a:t>повышения полевой всхожести семян пиона уклоняющегося</a:t>
            </a: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5"/>
          <p:cNvSpPr txBox="1"/>
          <p:nvPr/>
        </p:nvSpPr>
        <p:spPr>
          <a:xfrm>
            <a:off x="731518" y="326004"/>
            <a:ext cx="1057525" cy="369332"/>
          </a:xfrm>
          <a:prstGeom prst="rect">
            <a:avLst/>
          </a:prstGeom>
          <a:noFill/>
        </p:spPr>
        <p:txBody>
          <a:bodyPr wrap="square" rtlCol="0">
            <a:spAutoFit/>
          </a:bodyPr>
          <a:lstStyle/>
          <a:p>
            <a:endParaRPr lang="ru-RU" dirty="0"/>
          </a:p>
        </p:txBody>
      </p:sp>
      <p:pic>
        <p:nvPicPr>
          <p:cNvPr id="18" name="Рисунок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108" y="2076140"/>
            <a:ext cx="2284689" cy="1541282"/>
          </a:xfrm>
          <a:prstGeom prst="rect">
            <a:avLst/>
          </a:prstGeom>
          <a:ln>
            <a:noFill/>
          </a:ln>
          <a:effectLst>
            <a:softEdge rad="112500"/>
          </a:effec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107" y="3850198"/>
            <a:ext cx="2284689" cy="1524458"/>
          </a:xfrm>
          <a:prstGeom prst="rect">
            <a:avLst/>
          </a:prstGeom>
          <a:ln>
            <a:noFill/>
          </a:ln>
          <a:effectLst>
            <a:softEdge rad="112500"/>
          </a:effectLst>
        </p:spPr>
      </p:pic>
      <p:pic>
        <p:nvPicPr>
          <p:cNvPr id="19" name="Рисунок 18" descr="C:\Users\Иржан\Desktop\Пион Ержан\фото\10 июля\a3b25714-eea6-4712-9734-20dfc669729a.jpg"/>
          <p:cNvPicPr/>
          <p:nvPr/>
        </p:nvPicPr>
        <p:blipFill rotWithShape="1">
          <a:blip r:embed="rId4">
            <a:extLst>
              <a:ext uri="{28A0092B-C50C-407E-A947-70E740481C1C}">
                <a14:useLocalDpi xmlns:a14="http://schemas.microsoft.com/office/drawing/2010/main" val="0"/>
              </a:ext>
            </a:extLst>
          </a:blip>
          <a:srcRect l="28548" t="18642" r="27824" b="52016"/>
          <a:stretch/>
        </p:blipFill>
        <p:spPr bwMode="auto">
          <a:xfrm>
            <a:off x="880734" y="2075371"/>
            <a:ext cx="2063820" cy="1533235"/>
          </a:xfrm>
          <a:prstGeom prst="rect">
            <a:avLst/>
          </a:prstGeom>
          <a:ln>
            <a:noFill/>
          </a:ln>
          <a:effectLst>
            <a:softEdge rad="112500"/>
          </a:effectLst>
          <a:extLst>
            <a:ext uri="{53640926-AAD7-44D8-BBD7-CCE9431645EC}">
              <a14:shadowObscured xmlns:a14="http://schemas.microsoft.com/office/drawing/2010/main"/>
            </a:ext>
          </a:extLst>
        </p:spPr>
      </p:pic>
      <p:pic>
        <p:nvPicPr>
          <p:cNvPr id="20" name="Рисунок 19" descr="C:\Users\XXX\Desktop\семена пиона\IMG_319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734" y="3911798"/>
            <a:ext cx="2016065" cy="1363410"/>
          </a:xfrm>
          <a:prstGeom prst="rect">
            <a:avLst/>
          </a:prstGeom>
          <a:ln>
            <a:noFill/>
          </a:ln>
          <a:effectLst>
            <a:softEdge rad="112500"/>
          </a:effectLst>
        </p:spPr>
      </p:pic>
      <p:sp>
        <p:nvSpPr>
          <p:cNvPr id="21" name="Прямоугольник 20"/>
          <p:cNvSpPr/>
          <p:nvPr/>
        </p:nvSpPr>
        <p:spPr>
          <a:xfrm>
            <a:off x="1125011" y="3600566"/>
            <a:ext cx="4320000" cy="261610"/>
          </a:xfrm>
          <a:prstGeom prst="rect">
            <a:avLst/>
          </a:prstGeom>
        </p:spPr>
        <p:txBody>
          <a:bodyPr wrap="none">
            <a:spAutoFit/>
          </a:bodyPr>
          <a:lstStyle/>
          <a:p>
            <a:pPr algn="ctr"/>
            <a:r>
              <a:rPr lang="ru-RU" sz="1100" dirty="0" smtClean="0">
                <a:solidFill>
                  <a:srgbClr val="163470"/>
                </a:solidFill>
              </a:rPr>
              <a:t>Посев семенами из треснувших листовок (полевая всхожесть 90%) </a:t>
            </a:r>
            <a:endParaRPr lang="ru-RU" sz="1100" dirty="0"/>
          </a:p>
        </p:txBody>
      </p:sp>
      <p:sp>
        <p:nvSpPr>
          <p:cNvPr id="22" name="Прямоугольник 21"/>
          <p:cNvSpPr/>
          <p:nvPr/>
        </p:nvSpPr>
        <p:spPr>
          <a:xfrm>
            <a:off x="753566" y="5415454"/>
            <a:ext cx="4916732" cy="400110"/>
          </a:xfrm>
          <a:prstGeom prst="rect">
            <a:avLst/>
          </a:prstGeom>
        </p:spPr>
        <p:txBody>
          <a:bodyPr wrap="none">
            <a:spAutoFit/>
          </a:bodyPr>
          <a:lstStyle/>
          <a:p>
            <a:pPr algn="ctr"/>
            <a:r>
              <a:rPr lang="ru-RU" sz="1100" dirty="0" smtClean="0">
                <a:solidFill>
                  <a:srgbClr val="163470"/>
                </a:solidFill>
              </a:rPr>
              <a:t>Посев семенами, хранящимися 18 дней после сбора </a:t>
            </a:r>
            <a:r>
              <a:rPr lang="ru-RU" sz="1100" dirty="0">
                <a:solidFill>
                  <a:srgbClr val="163470"/>
                </a:solidFill>
              </a:rPr>
              <a:t>(полевая всхожесть </a:t>
            </a:r>
            <a:r>
              <a:rPr lang="ru-RU" sz="1100" dirty="0" smtClean="0">
                <a:solidFill>
                  <a:srgbClr val="163470"/>
                </a:solidFill>
              </a:rPr>
              <a:t>20</a:t>
            </a:r>
            <a:r>
              <a:rPr lang="ru-RU" sz="1100" dirty="0">
                <a:solidFill>
                  <a:srgbClr val="163470"/>
                </a:solidFill>
              </a:rPr>
              <a:t>%) </a:t>
            </a:r>
            <a:endParaRPr lang="ru-RU" sz="1100" dirty="0"/>
          </a:p>
          <a:p>
            <a:pPr algn="ctr"/>
            <a:endParaRPr lang="ru-RU" sz="900" dirty="0"/>
          </a:p>
        </p:txBody>
      </p:sp>
      <p:pic>
        <p:nvPicPr>
          <p:cNvPr id="23" name="Рисунок 22" descr="logotip rgb.png"/>
          <p:cNvPicPr>
            <a:picLocks noChangeAspect="1"/>
          </p:cNvPicPr>
          <p:nvPr/>
        </p:nvPicPr>
        <p:blipFill>
          <a:blip r:embed="rId6" cstate="print"/>
          <a:stretch>
            <a:fillRect/>
          </a:stretch>
        </p:blipFill>
        <p:spPr>
          <a:xfrm>
            <a:off x="725849" y="70869"/>
            <a:ext cx="983732" cy="985722"/>
          </a:xfrm>
          <a:prstGeom prst="rect">
            <a:avLst/>
          </a:prstGeom>
        </p:spPr>
      </p:pic>
    </p:spTree>
    <p:extLst>
      <p:ext uri="{BB962C8B-B14F-4D97-AF65-F5344CB8AC3E}">
        <p14:creationId xmlns:p14="http://schemas.microsoft.com/office/powerpoint/2010/main" val="2384803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
        <p:nvSpPr>
          <p:cNvPr id="8" name="Прямоугольник 7"/>
          <p:cNvSpPr/>
          <p:nvPr/>
        </p:nvSpPr>
        <p:spPr>
          <a:xfrm>
            <a:off x="9216735" y="1509138"/>
            <a:ext cx="2596037" cy="307775"/>
          </a:xfrm>
          <a:prstGeom prst="rect">
            <a:avLst/>
          </a:prstGeom>
        </p:spPr>
        <p:txBody>
          <a:bodyPr wrap="square" lIns="91438" tIns="45719" rIns="91438" bIns="45719">
            <a:spAutoFit/>
          </a:bodyPr>
          <a:lstStyle/>
          <a:p>
            <a:pPr lvl="0" algn="r">
              <a:defRPr/>
            </a:pPr>
            <a:r>
              <a:rPr kumimoji="0" lang="ru-RU" sz="1400" b="1" i="1" u="none" strike="noStrike" kern="1200" cap="none" spc="0" normalizeH="0" baseline="0" noProof="0" dirty="0">
                <a:ln>
                  <a:noFill/>
                </a:ln>
                <a:solidFill>
                  <a:srgbClr val="1B4089"/>
                </a:solidFill>
                <a:effectLst/>
                <a:uLnTx/>
                <a:uFillTx/>
                <a:latin typeface="Calibri"/>
                <a:ea typeface="Verdana" pitchFamily="34" charset="0"/>
                <a:cs typeface="+mn-cs"/>
              </a:rPr>
              <a:t>Авторы:</a:t>
            </a:r>
            <a:r>
              <a:rPr kumimoji="0" lang="en-US" sz="1400" b="1" i="1" u="none" strike="noStrike" kern="1200" cap="none" spc="0" normalizeH="0" baseline="0" noProof="0" dirty="0">
                <a:ln>
                  <a:noFill/>
                </a:ln>
                <a:solidFill>
                  <a:srgbClr val="1B4089"/>
                </a:solidFill>
                <a:effectLst/>
                <a:uLnTx/>
                <a:uFillTx/>
                <a:latin typeface="Calibri"/>
                <a:ea typeface="Verdana" pitchFamily="34" charset="0"/>
                <a:cs typeface="+mn-cs"/>
              </a:rPr>
              <a:t> </a:t>
            </a:r>
            <a:r>
              <a:rPr lang="ru-RU" sz="1400" b="1" i="1" dirty="0" smtClean="0">
                <a:solidFill>
                  <a:srgbClr val="1B4089"/>
                </a:solidFill>
                <a:ea typeface="Verdana" pitchFamily="34" charset="0"/>
              </a:rPr>
              <a:t>Попова Е.В.</a:t>
            </a:r>
            <a:endParaRPr kumimoji="0" lang="ru-RU" sz="1400" b="0" i="1" strike="noStrike" kern="1200" cap="none" spc="0" normalizeH="0" baseline="0" noProof="0" dirty="0">
              <a:ln>
                <a:noFill/>
              </a:ln>
              <a:solidFill>
                <a:srgbClr val="1B4089"/>
              </a:solidFill>
              <a:effectLst/>
              <a:uLnTx/>
              <a:uFillTx/>
              <a:latin typeface="Calibri"/>
              <a:ea typeface="Verdana" pitchFamily="34" charset="0"/>
              <a:cs typeface="+mn-cs"/>
            </a:endParaRPr>
          </a:p>
        </p:txBody>
      </p:sp>
      <p:sp>
        <p:nvSpPr>
          <p:cNvPr id="10" name="TextBox 9"/>
          <p:cNvSpPr txBox="1"/>
          <p:nvPr/>
        </p:nvSpPr>
        <p:spPr>
          <a:xfrm>
            <a:off x="438121" y="6106170"/>
            <a:ext cx="11520000" cy="577079"/>
          </a:xfrm>
          <a:prstGeom prst="rect">
            <a:avLst/>
          </a:prstGeom>
        </p:spPr>
        <p:txBody>
          <a:bodyPr wrap="square" lIns="91438" tIns="45719" rIns="91438" bIns="45719">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indent="0" algn="just" fontAlgn="base">
              <a:buNone/>
            </a:pPr>
            <a:r>
              <a:rPr kumimoji="0" lang="ru-RU" sz="1050" b="1" i="0" u="none" strike="noStrike" kern="1200" cap="none" spc="0" normalizeH="0" baseline="0" noProof="0" dirty="0" smtClean="0">
                <a:ln>
                  <a:noFill/>
                </a:ln>
                <a:solidFill>
                  <a:srgbClr val="163470"/>
                </a:solidFill>
                <a:effectLst/>
                <a:uLnTx/>
                <a:uFillTx/>
                <a:latin typeface="Calibri"/>
                <a:ea typeface="+mn-ea"/>
                <a:cs typeface="+mn-cs"/>
              </a:rPr>
              <a:t>Публикации</a:t>
            </a:r>
            <a:r>
              <a:rPr kumimoji="0" lang="ru-RU" sz="1050" b="1" i="0" u="none" strike="noStrike" kern="1200" cap="none" spc="0" normalizeH="0" baseline="0" noProof="0" dirty="0">
                <a:ln>
                  <a:noFill/>
                </a:ln>
                <a:solidFill>
                  <a:srgbClr val="163470"/>
                </a:solidFill>
                <a:effectLst/>
                <a:uLnTx/>
                <a:uFillTx/>
                <a:latin typeface="Calibri"/>
                <a:ea typeface="+mn-ea"/>
                <a:cs typeface="+mn-cs"/>
              </a:rPr>
              <a:t>:</a:t>
            </a:r>
            <a:r>
              <a:rPr kumimoji="0" lang="en-US" sz="1050" b="1" i="0" u="none" strike="noStrike" kern="1200" cap="none" spc="0" normalizeH="0" baseline="0" noProof="0" dirty="0">
                <a:ln>
                  <a:noFill/>
                </a:ln>
                <a:solidFill>
                  <a:srgbClr val="163470"/>
                </a:solidFill>
                <a:effectLst/>
                <a:uLnTx/>
                <a:uFillTx/>
                <a:latin typeface="Calibri"/>
                <a:ea typeface="+mn-ea"/>
                <a:cs typeface="+mn-cs"/>
              </a:rPr>
              <a:t> </a:t>
            </a:r>
            <a:r>
              <a:rPr lang="ru-RU" sz="1050" dirty="0" smtClean="0"/>
              <a:t>Индексы </a:t>
            </a:r>
            <a:r>
              <a:rPr lang="ru-RU" sz="1050" dirty="0"/>
              <a:t>подкожного и висцерального жироотложения и их связь с комплексом эндогенных и экзогенных факторов в группе взрослого населения Республики Алтай</a:t>
            </a:r>
            <a:r>
              <a:rPr lang="en-US" sz="1050" dirty="0"/>
              <a:t>. </a:t>
            </a:r>
            <a:r>
              <a:rPr lang="ru-RU" sz="1050" dirty="0" err="1"/>
              <a:t>Роккина</a:t>
            </a:r>
            <a:r>
              <a:rPr lang="ru-RU" sz="1050" dirty="0"/>
              <a:t> А.Н., </a:t>
            </a:r>
            <a:r>
              <a:rPr lang="ru-RU" sz="1050" dirty="0" err="1"/>
              <a:t>Праведникова</a:t>
            </a:r>
            <a:r>
              <a:rPr lang="ru-RU" sz="1050" dirty="0"/>
              <a:t> А.Э., Шидловский Ю.В., Попова Е.В., Задорожная Л.В., Хомякова И.А. Вестник Московского университета. Серия 16: Биология, издательство Изд-во </a:t>
            </a:r>
            <a:r>
              <a:rPr lang="ru-RU" sz="1050" dirty="0" err="1"/>
              <a:t>Моск</a:t>
            </a:r>
            <a:r>
              <a:rPr lang="ru-RU" sz="1050" dirty="0"/>
              <a:t>. ун-та (М.), том 76, № 1, с. 33-40 </a:t>
            </a:r>
            <a:endParaRPr kumimoji="0" lang="ru-RU" sz="1050" b="1" i="0" u="none" strike="noStrike" kern="1200" cap="none" spc="0" normalizeH="0" baseline="0" noProof="0" dirty="0">
              <a:ln>
                <a:noFill/>
              </a:ln>
              <a:solidFill>
                <a:srgbClr val="163470"/>
              </a:solidFill>
              <a:effectLst/>
              <a:uLnTx/>
              <a:uFillTx/>
              <a:latin typeface="Calibri"/>
              <a:ea typeface="+mn-ea"/>
              <a:cs typeface="+mn-cs"/>
            </a:endParaRPr>
          </a:p>
        </p:txBody>
      </p:sp>
      <p:sp>
        <p:nvSpPr>
          <p:cNvPr id="13" name="TextBox 12"/>
          <p:cNvSpPr txBox="1"/>
          <p:nvPr/>
        </p:nvSpPr>
        <p:spPr>
          <a:xfrm>
            <a:off x="5309754" y="1911828"/>
            <a:ext cx="6513651" cy="3490719"/>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marR="0" lvl="0" indent="0"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None/>
              <a:tabLst/>
              <a:defRPr/>
            </a:pPr>
            <a:r>
              <a:rPr kumimoji="0" lang="ru-RU" sz="1600" b="0" i="0" u="none" strike="noStrike" kern="1200" cap="none" spc="0" normalizeH="0" baseline="0" noProof="0" dirty="0">
                <a:ln>
                  <a:noFill/>
                </a:ln>
                <a:solidFill>
                  <a:srgbClr val="163470"/>
                </a:solidFill>
                <a:effectLst/>
                <a:uLnTx/>
                <a:uFillTx/>
                <a:latin typeface="Calibri"/>
                <a:ea typeface="+mn-ea"/>
                <a:cs typeface="+mn-cs"/>
              </a:rPr>
              <a:t>Результаты второго года выполнения проекта позволяют заключить, что этнические алтайцы отличаются большим уровнем развития эндоморфного компонента на протяжении (предположительно) всего возрастного диапазона от детского возраста до первого взрослого. Также количество обследованных с избыточным весом и ожирением во всех возрастных подгруппах преобладает над обследованными с недостаточной массой тела. Для подгрупп молодежи обнаружена значительная доля людей со скрытым ожирением (преимущественно у девушек), тогда как в группе обследованных детей (5-7 лет) обследованные со скрытым ожирением не обнаружены. Полученные данные позволяют предположить, что полиморфные варианты генов разобщающих белков не оказывают значимого влияния на накопление жира и его топографию в обследованной группе русских и алтайцев, проживающих на территории РА.</a:t>
            </a:r>
          </a:p>
        </p:txBody>
      </p:sp>
      <p:sp>
        <p:nvSpPr>
          <p:cNvPr id="9" name="Заголовок 1"/>
          <p:cNvSpPr>
            <a:spLocks noGrp="1"/>
          </p:cNvSpPr>
          <p:nvPr>
            <p:ph type="title" idx="4294967295"/>
          </p:nvPr>
        </p:nvSpPr>
        <p:spPr>
          <a:xfrm>
            <a:off x="425302" y="1172706"/>
            <a:ext cx="11387470" cy="341632"/>
          </a:xfrm>
          <a:noFill/>
        </p:spPr>
        <p:txBody>
          <a:bodyPr wrap="square" rtlCol="0">
            <a:spAutoFit/>
          </a:bodyPr>
          <a:lstStyle/>
          <a:p>
            <a:pPr algn="ctr"/>
            <a:r>
              <a:rPr lang="ru-RU" sz="1800" b="1" dirty="0">
                <a:solidFill>
                  <a:srgbClr val="163470"/>
                </a:solidFill>
                <a:latin typeface="+mn-lt"/>
                <a:ea typeface="+mn-ea"/>
                <a:cs typeface="+mn-cs"/>
              </a:rPr>
              <a:t>Физическое развитие детей, подростков и молодежи </a:t>
            </a:r>
            <a:r>
              <a:rPr lang="ru-RU" sz="1800" b="1" dirty="0" smtClean="0">
                <a:solidFill>
                  <a:srgbClr val="163470"/>
                </a:solidFill>
                <a:latin typeface="+mn-lt"/>
                <a:ea typeface="+mn-ea"/>
                <a:cs typeface="+mn-cs"/>
              </a:rPr>
              <a:t>Республики </a:t>
            </a:r>
            <a:r>
              <a:rPr lang="ru-RU" sz="1800" b="1" dirty="0">
                <a:solidFill>
                  <a:srgbClr val="163470"/>
                </a:solidFill>
                <a:latin typeface="+mn-lt"/>
                <a:ea typeface="+mn-ea"/>
                <a:cs typeface="+mn-cs"/>
              </a:rPr>
              <a:t>Алтай</a:t>
            </a: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753527" y="5214943"/>
            <a:ext cx="4320000" cy="430885"/>
          </a:xfrm>
          <a:prstGeom prst="rect">
            <a:avLst/>
          </a:prstGeom>
          <a:noFill/>
        </p:spPr>
        <p:txBody>
          <a:bodyPr wrap="square" lIns="91438" tIns="45719" rIns="91438" bIns="4571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strike="noStrike" kern="1200" cap="none" spc="0" normalizeH="0" baseline="0" noProof="0" dirty="0">
                <a:ln>
                  <a:noFill/>
                </a:ln>
                <a:solidFill>
                  <a:srgbClr val="163470"/>
                </a:solidFill>
                <a:effectLst/>
                <a:uLnTx/>
                <a:uFillTx/>
                <a:latin typeface="Calibri"/>
                <a:ea typeface="+mn-ea"/>
                <a:cs typeface="+mn-cs"/>
              </a:rPr>
              <a:t>Е.В. Попова проводит определение состава тела с применением ультразвукового сканера </a:t>
            </a:r>
            <a:r>
              <a:rPr kumimoji="0" lang="en-US" sz="1100" b="0" i="0" strike="noStrike" kern="1200" cap="none" spc="0" normalizeH="0" baseline="0" noProof="0" dirty="0" err="1">
                <a:ln>
                  <a:noFill/>
                </a:ln>
                <a:solidFill>
                  <a:srgbClr val="163470"/>
                </a:solidFill>
                <a:effectLst/>
                <a:uLnTx/>
                <a:uFillTx/>
                <a:latin typeface="Calibri"/>
                <a:ea typeface="+mn-ea"/>
                <a:cs typeface="+mn-cs"/>
              </a:rPr>
              <a:t>BodyMetrix</a:t>
            </a:r>
            <a:endParaRPr kumimoji="0" lang="ru-RU" sz="1100" b="1" i="0" strike="noStrike" kern="1200" cap="none" spc="0" normalizeH="0" baseline="0" noProof="0" dirty="0">
              <a:ln>
                <a:noFill/>
              </a:ln>
              <a:solidFill>
                <a:srgbClr val="163470"/>
              </a:solidFill>
              <a:effectLst/>
              <a:uLnTx/>
              <a:uFillTx/>
              <a:latin typeface="Calibri"/>
              <a:ea typeface="+mn-ea"/>
              <a:cs typeface="+mn-cs"/>
            </a:endParaRPr>
          </a:p>
        </p:txBody>
      </p:sp>
      <p:sp>
        <p:nvSpPr>
          <p:cNvPr id="16" name="TextBox 15"/>
          <p:cNvSpPr txBox="1"/>
          <p:nvPr/>
        </p:nvSpPr>
        <p:spPr>
          <a:xfrm>
            <a:off x="731518" y="326004"/>
            <a:ext cx="1057525" cy="369332"/>
          </a:xfrm>
          <a:prstGeom prst="rect">
            <a:avLst/>
          </a:prstGeom>
          <a:noFill/>
        </p:spPr>
        <p:txBody>
          <a:bodyPr wrap="square" rtlCol="0">
            <a:spAutoFit/>
          </a:bodyPr>
          <a:lstStyle/>
          <a:p>
            <a:endParaRPr lang="ru-RU" dirty="0"/>
          </a:p>
        </p:txBody>
      </p:sp>
      <p:pic>
        <p:nvPicPr>
          <p:cNvPr id="3" name="Рисунок 2">
            <a:extLst>
              <a:ext uri="{FF2B5EF4-FFF2-40B4-BE49-F238E27FC236}">
                <a16:creationId xmlns:a16="http://schemas.microsoft.com/office/drawing/2014/main" id="{B6832881-428A-4FD6-AF4F-1BF0597140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04" r="18904"/>
          <a:stretch/>
        </p:blipFill>
        <p:spPr>
          <a:xfrm rot="5400000">
            <a:off x="1297676" y="1575343"/>
            <a:ext cx="3280033" cy="3960000"/>
          </a:xfrm>
          <a:prstGeom prst="rect">
            <a:avLst/>
          </a:prstGeom>
        </p:spPr>
      </p:pic>
      <p:pic>
        <p:nvPicPr>
          <p:cNvPr id="14" name="Рисунок 13" descr="logotip rgb.png"/>
          <p:cNvPicPr>
            <a:picLocks noChangeAspect="1"/>
          </p:cNvPicPr>
          <p:nvPr/>
        </p:nvPicPr>
        <p:blipFill>
          <a:blip r:embed="rId3" cstate="print"/>
          <a:stretch>
            <a:fillRect/>
          </a:stretch>
        </p:blipFill>
        <p:spPr>
          <a:xfrm>
            <a:off x="725849" y="70869"/>
            <a:ext cx="983732" cy="985722"/>
          </a:xfrm>
          <a:prstGeom prst="rect">
            <a:avLst/>
          </a:prstGeom>
        </p:spPr>
      </p:pic>
    </p:spTree>
    <p:extLst>
      <p:ext uri="{BB962C8B-B14F-4D97-AF65-F5344CB8AC3E}">
        <p14:creationId xmlns:p14="http://schemas.microsoft.com/office/powerpoint/2010/main" val="238480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
        <p:nvSpPr>
          <p:cNvPr id="8" name="Прямоугольник 7"/>
          <p:cNvSpPr/>
          <p:nvPr/>
        </p:nvSpPr>
        <p:spPr>
          <a:xfrm>
            <a:off x="8490514" y="1521015"/>
            <a:ext cx="3322257" cy="307775"/>
          </a:xfrm>
          <a:prstGeom prst="rect">
            <a:avLst/>
          </a:prstGeom>
        </p:spPr>
        <p:txBody>
          <a:bodyPr wrap="square" lIns="91438" tIns="45719" rIns="91438" bIns="45719">
            <a:spAutoFit/>
          </a:bodyPr>
          <a:lstStyle/>
          <a:p>
            <a:pPr lvl="0" algn="r">
              <a:defRPr/>
            </a:pPr>
            <a:r>
              <a:rPr kumimoji="0" lang="ru-RU" sz="1400" b="1" i="1" u="none" strike="noStrike" kern="1200" cap="none" spc="0" normalizeH="0" baseline="0" noProof="0" dirty="0" smtClean="0">
                <a:ln>
                  <a:noFill/>
                </a:ln>
                <a:solidFill>
                  <a:srgbClr val="1B4089"/>
                </a:solidFill>
                <a:effectLst/>
                <a:uLnTx/>
                <a:uFillTx/>
                <a:latin typeface="Calibri"/>
                <a:ea typeface="Verdana" pitchFamily="34" charset="0"/>
                <a:cs typeface="+mn-cs"/>
              </a:rPr>
              <a:t>Авторы: </a:t>
            </a:r>
            <a:r>
              <a:rPr lang="ru-RU" sz="1400" b="1" i="1" dirty="0" smtClean="0">
                <a:solidFill>
                  <a:srgbClr val="1B4089"/>
                </a:solidFill>
                <a:ea typeface="Verdana" pitchFamily="34" charset="0"/>
              </a:rPr>
              <a:t>Малков П.Ю., </a:t>
            </a:r>
            <a:r>
              <a:rPr kumimoji="0" lang="ru-RU" sz="1400" b="1" i="1" u="none" strike="noStrike" kern="1200" cap="none" spc="0" normalizeH="0" baseline="0" noProof="0" dirty="0" err="1" smtClean="0">
                <a:ln>
                  <a:noFill/>
                </a:ln>
                <a:solidFill>
                  <a:srgbClr val="1B4089"/>
                </a:solidFill>
                <a:effectLst/>
                <a:uLnTx/>
                <a:uFillTx/>
                <a:latin typeface="Calibri"/>
                <a:ea typeface="Verdana" pitchFamily="34" charset="0"/>
                <a:cs typeface="+mn-cs"/>
              </a:rPr>
              <a:t>Каранин</a:t>
            </a:r>
            <a:r>
              <a:rPr lang="ru-RU" sz="1400" b="1" i="1" dirty="0" smtClean="0">
                <a:solidFill>
                  <a:srgbClr val="1B4089"/>
                </a:solidFill>
                <a:ea typeface="Verdana" pitchFamily="34" charset="0"/>
              </a:rPr>
              <a:t> А.Н. </a:t>
            </a:r>
            <a:endParaRPr kumimoji="0" lang="ru-RU" sz="1400" b="0" i="1" u="none" strike="noStrike" kern="1200" cap="none" spc="0" normalizeH="0" baseline="0" noProof="0" dirty="0">
              <a:ln>
                <a:noFill/>
              </a:ln>
              <a:solidFill>
                <a:srgbClr val="1B4089"/>
              </a:solidFill>
              <a:effectLst/>
              <a:uLnTx/>
              <a:uFillTx/>
              <a:latin typeface="Calibri"/>
              <a:ea typeface="Verdana" pitchFamily="34" charset="0"/>
              <a:cs typeface="+mn-cs"/>
            </a:endParaRPr>
          </a:p>
        </p:txBody>
      </p:sp>
      <p:sp>
        <p:nvSpPr>
          <p:cNvPr id="13" name="TextBox 12"/>
          <p:cNvSpPr txBox="1"/>
          <p:nvPr/>
        </p:nvSpPr>
        <p:spPr>
          <a:xfrm>
            <a:off x="5234696" y="1911828"/>
            <a:ext cx="6578607" cy="277200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lvl="0" indent="0">
              <a:spcBef>
                <a:spcPts val="0"/>
              </a:spcBef>
              <a:buClr>
                <a:srgbClr val="70AD47">
                  <a:lumMod val="75000"/>
                </a:srgbClr>
              </a:buClr>
              <a:buNone/>
              <a:defRPr/>
            </a:pPr>
            <a:r>
              <a:rPr lang="ru-RU" sz="1600" dirty="0" smtClean="0">
                <a:solidFill>
                  <a:srgbClr val="163470"/>
                </a:solidFill>
                <a:latin typeface="Calibri"/>
              </a:rPr>
              <a:t>Совместно с ФГБУ ГПБЗ «Катунский» разработана ГИС «Ландшафтное распределение млекопитающих в Катунском заповеднике». Осуществлено формирование БД «Визуальные регистрации млекопитающих на территории Катунского заповедника» и «Регистрации млекопитающих </a:t>
            </a:r>
            <a:r>
              <a:rPr lang="ru-RU" sz="1600" dirty="0" err="1" smtClean="0">
                <a:solidFill>
                  <a:srgbClr val="163470"/>
                </a:solidFill>
                <a:latin typeface="Calibri"/>
              </a:rPr>
              <a:t>фотоловушками</a:t>
            </a:r>
            <a:r>
              <a:rPr lang="ru-RU" sz="1600" dirty="0" smtClean="0">
                <a:solidFill>
                  <a:srgbClr val="163470"/>
                </a:solidFill>
                <a:latin typeface="Calibri"/>
              </a:rPr>
              <a:t> на территории Катунского заповедника».</a:t>
            </a:r>
          </a:p>
          <a:p>
            <a:pPr marL="0" lvl="0" indent="0">
              <a:spcBef>
                <a:spcPts val="0"/>
              </a:spcBef>
              <a:buClr>
                <a:srgbClr val="70AD47">
                  <a:lumMod val="75000"/>
                </a:srgbClr>
              </a:buClr>
              <a:buNone/>
              <a:defRPr/>
            </a:pPr>
            <a:r>
              <a:rPr lang="ru-RU" sz="1600" dirty="0" smtClean="0">
                <a:solidFill>
                  <a:srgbClr val="163470"/>
                </a:solidFill>
                <a:latin typeface="Calibri"/>
              </a:rPr>
              <a:t>Разработан алгоритм определения численности бурого медведя в условиях высокогорных территорий, основанный на экстраполяции показателей динамической плотности вида на модельных участках и ГИС-обработки </a:t>
            </a:r>
            <a:r>
              <a:rPr lang="ru-RU" sz="1600" dirty="0" err="1" smtClean="0">
                <a:solidFill>
                  <a:srgbClr val="163470"/>
                </a:solidFill>
                <a:latin typeface="Calibri"/>
              </a:rPr>
              <a:t>многоспектральных</a:t>
            </a:r>
            <a:r>
              <a:rPr lang="ru-RU" sz="1600" dirty="0" smtClean="0">
                <a:solidFill>
                  <a:srgbClr val="163470"/>
                </a:solidFill>
                <a:latin typeface="Calibri"/>
              </a:rPr>
              <a:t> космических снимков Landsat-7, Landsat-8.</a:t>
            </a:r>
          </a:p>
        </p:txBody>
      </p:sp>
      <p:sp>
        <p:nvSpPr>
          <p:cNvPr id="9" name="Заголовок 1"/>
          <p:cNvSpPr>
            <a:spLocks noGrp="1"/>
          </p:cNvSpPr>
          <p:nvPr>
            <p:ph type="title" idx="4294967295"/>
          </p:nvPr>
        </p:nvSpPr>
        <p:spPr>
          <a:xfrm>
            <a:off x="435935" y="1178857"/>
            <a:ext cx="11376837" cy="341632"/>
          </a:xfrm>
          <a:noFill/>
        </p:spPr>
        <p:txBody>
          <a:bodyPr wrap="square" rtlCol="0">
            <a:spAutoFit/>
          </a:bodyPr>
          <a:lstStyle/>
          <a:p>
            <a:pPr algn="ctr"/>
            <a:r>
              <a:rPr lang="ru-RU" sz="1800" b="1" dirty="0" smtClean="0">
                <a:solidFill>
                  <a:srgbClr val="163470"/>
                </a:solidFill>
                <a:latin typeface="+mn-lt"/>
                <a:ea typeface="+mn-ea"/>
                <a:cs typeface="+mn-cs"/>
              </a:rPr>
              <a:t>Мониторинг разнообразия животного мира Республики Алтай и прилегающих территорий</a:t>
            </a:r>
            <a:endParaRPr lang="ru-RU" sz="1800" b="1" dirty="0">
              <a:solidFill>
                <a:srgbClr val="163470"/>
              </a:solidFill>
              <a:latin typeface="+mn-lt"/>
              <a:ea typeface="+mn-ea"/>
              <a:cs typeface="+mn-cs"/>
            </a:endParaRP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753527" y="5227270"/>
            <a:ext cx="4320000" cy="430885"/>
          </a:xfrm>
          <a:prstGeom prst="rect">
            <a:avLst/>
          </a:prstGeom>
          <a:noFill/>
        </p:spPr>
        <p:txBody>
          <a:bodyPr wrap="square" lIns="91438" tIns="45719" rIns="91438" bIns="45719" rtlCol="0">
            <a:spAutoFit/>
          </a:bodyPr>
          <a:lstStyle/>
          <a:p>
            <a:pPr lvl="0" algn="ctr">
              <a:defRPr/>
            </a:pPr>
            <a:r>
              <a:rPr lang="ru-RU" sz="1100" dirty="0" smtClean="0">
                <a:solidFill>
                  <a:srgbClr val="163470"/>
                </a:solidFill>
              </a:rPr>
              <a:t>ГИС «Ландшафтное распределение млекопитающих</a:t>
            </a:r>
          </a:p>
          <a:p>
            <a:pPr lvl="0" algn="ctr">
              <a:defRPr/>
            </a:pPr>
            <a:r>
              <a:rPr lang="ru-RU" sz="1100" dirty="0" smtClean="0">
                <a:solidFill>
                  <a:srgbClr val="163470"/>
                </a:solidFill>
              </a:rPr>
              <a:t>в Катунском заповеднике»</a:t>
            </a:r>
            <a:endParaRPr kumimoji="0" lang="ru-RU" sz="1100" b="1" i="0" u="none" strike="noStrike" kern="1200" cap="none" spc="0" normalizeH="0" baseline="0" noProof="0" dirty="0">
              <a:ln>
                <a:noFill/>
              </a:ln>
              <a:solidFill>
                <a:srgbClr val="163470"/>
              </a:solidFill>
              <a:effectLst/>
              <a:uLnTx/>
              <a:uFillTx/>
              <a:latin typeface="Calibri"/>
              <a:ea typeface="+mn-ea"/>
              <a:cs typeface="+mn-cs"/>
            </a:endParaRPr>
          </a:p>
        </p:txBody>
      </p:sp>
      <p:sp>
        <p:nvSpPr>
          <p:cNvPr id="16" name="TextBox 15"/>
          <p:cNvSpPr txBox="1"/>
          <p:nvPr/>
        </p:nvSpPr>
        <p:spPr>
          <a:xfrm>
            <a:off x="731518" y="326004"/>
            <a:ext cx="1057525" cy="369332"/>
          </a:xfrm>
          <a:prstGeom prst="rect">
            <a:avLst/>
          </a:prstGeom>
          <a:noFill/>
        </p:spPr>
        <p:txBody>
          <a:bodyPr wrap="square" rtlCol="0">
            <a:spAutoFit/>
          </a:bodyPr>
          <a:lstStyle/>
          <a:p>
            <a:endParaRPr lang="ru-RU" dirty="0"/>
          </a:p>
        </p:txBody>
      </p:sp>
      <p:pic>
        <p:nvPicPr>
          <p:cNvPr id="1028" name="Рисунок 1"/>
          <p:cNvPicPr>
            <a:picLocks noChangeAspect="1" noChangeArrowheads="1"/>
          </p:cNvPicPr>
          <p:nvPr/>
        </p:nvPicPr>
        <p:blipFill>
          <a:blip r:embed="rId2" cstate="print"/>
          <a:srcRect/>
          <a:stretch>
            <a:fillRect/>
          </a:stretch>
        </p:blipFill>
        <p:spPr bwMode="auto">
          <a:xfrm>
            <a:off x="844059" y="2064937"/>
            <a:ext cx="1971989" cy="1374417"/>
          </a:xfrm>
          <a:prstGeom prst="rect">
            <a:avLst/>
          </a:prstGeom>
          <a:noFill/>
          <a:ln>
            <a:solidFill>
              <a:schemeClr val="accent1"/>
            </a:solidFill>
          </a:ln>
        </p:spPr>
      </p:pic>
      <p:pic>
        <p:nvPicPr>
          <p:cNvPr id="1027" name="Рисунок 2"/>
          <p:cNvPicPr>
            <a:picLocks noChangeAspect="1" noChangeArrowheads="1"/>
          </p:cNvPicPr>
          <p:nvPr/>
        </p:nvPicPr>
        <p:blipFill>
          <a:blip r:embed="rId3" cstate="print"/>
          <a:srcRect/>
          <a:stretch>
            <a:fillRect/>
          </a:stretch>
        </p:blipFill>
        <p:spPr bwMode="auto">
          <a:xfrm>
            <a:off x="3080100" y="2060430"/>
            <a:ext cx="1971989" cy="1374417"/>
          </a:xfrm>
          <a:prstGeom prst="rect">
            <a:avLst/>
          </a:prstGeom>
          <a:noFill/>
          <a:ln>
            <a:solidFill>
              <a:schemeClr val="accent1"/>
            </a:solidFill>
          </a:ln>
        </p:spPr>
      </p:pic>
      <p:pic>
        <p:nvPicPr>
          <p:cNvPr id="1026" name="Рисунок 4"/>
          <p:cNvPicPr>
            <a:picLocks noChangeAspect="1" noChangeArrowheads="1"/>
          </p:cNvPicPr>
          <p:nvPr/>
        </p:nvPicPr>
        <p:blipFill>
          <a:blip r:embed="rId4" cstate="print"/>
          <a:srcRect/>
          <a:stretch>
            <a:fillRect/>
          </a:stretch>
        </p:blipFill>
        <p:spPr bwMode="auto">
          <a:xfrm>
            <a:off x="884253" y="3612517"/>
            <a:ext cx="1971989" cy="1456583"/>
          </a:xfrm>
          <a:prstGeom prst="rect">
            <a:avLst/>
          </a:prstGeom>
          <a:noFill/>
          <a:ln>
            <a:solidFill>
              <a:schemeClr val="accent1"/>
            </a:solidFill>
          </a:ln>
        </p:spPr>
      </p:pic>
      <p:pic>
        <p:nvPicPr>
          <p:cNvPr id="1025" name="Рисунок 5"/>
          <p:cNvPicPr>
            <a:picLocks noChangeAspect="1" noChangeArrowheads="1"/>
          </p:cNvPicPr>
          <p:nvPr/>
        </p:nvPicPr>
        <p:blipFill>
          <a:blip r:embed="rId5" cstate="print"/>
          <a:srcRect/>
          <a:stretch>
            <a:fillRect/>
          </a:stretch>
        </p:blipFill>
        <p:spPr bwMode="auto">
          <a:xfrm>
            <a:off x="3079873" y="3599316"/>
            <a:ext cx="1971989" cy="1456583"/>
          </a:xfrm>
          <a:prstGeom prst="rect">
            <a:avLst/>
          </a:prstGeom>
          <a:noFill/>
          <a:ln>
            <a:solidFill>
              <a:schemeClr val="accent1"/>
            </a:solidFill>
          </a:ln>
        </p:spPr>
      </p:pic>
      <p:sp>
        <p:nvSpPr>
          <p:cNvPr id="1029"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8" name="Рисунок 17" descr="logotip rgb.png"/>
          <p:cNvPicPr>
            <a:picLocks noChangeAspect="1"/>
          </p:cNvPicPr>
          <p:nvPr/>
        </p:nvPicPr>
        <p:blipFill>
          <a:blip r:embed="rId6" cstate="print"/>
          <a:stretch>
            <a:fillRect/>
          </a:stretch>
        </p:blipFill>
        <p:spPr>
          <a:xfrm>
            <a:off x="725849" y="70869"/>
            <a:ext cx="983732" cy="985722"/>
          </a:xfrm>
          <a:prstGeom prst="rect">
            <a:avLst/>
          </a:prstGeom>
        </p:spPr>
      </p:pic>
    </p:spTree>
    <p:extLst>
      <p:ext uri="{BB962C8B-B14F-4D97-AF65-F5344CB8AC3E}">
        <p14:creationId xmlns:p14="http://schemas.microsoft.com/office/powerpoint/2010/main" val="2384803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5</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Заголовок 3"/>
          <p:cNvSpPr txBox="1"/>
          <p:nvPr/>
        </p:nvSpPr>
        <p:spPr bwMode="auto">
          <a:xfrm>
            <a:off x="1794712" y="246987"/>
            <a:ext cx="10270067" cy="1058352"/>
          </a:xfrm>
          <a:prstGeom prst="rect">
            <a:avLst/>
          </a:prstGeom>
          <a:noFill/>
          <a:ln w="9525">
            <a:noFill/>
            <a:miter lim="800000"/>
          </a:ln>
        </p:spPr>
        <p:txBody>
          <a:bodyPr vert="horz" wrap="square" lIns="91438" tIns="45719" rIns="91438" bIns="45719" numCol="1" anchor="ctr" anchorCtr="0" compatLnSpc="1"/>
          <a:lstStyle>
            <a:lvl1pPr marL="903605" indent="0" algn="l" rtl="0" eaLnBrk="0" fontAlgn="base" hangingPunct="0">
              <a:spcBef>
                <a:spcPct val="0"/>
              </a:spcBef>
              <a:spcAft>
                <a:spcPct val="0"/>
              </a:spcAft>
              <a:defRPr sz="3200" b="1" kern="120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28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rtl="0" eaLnBrk="0" fontAlgn="base" hangingPunct="0">
              <a:spcBef>
                <a:spcPct val="0"/>
              </a:spcBef>
              <a:spcAft>
                <a:spcPct val="0"/>
              </a:spcAft>
              <a:defRPr sz="28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ctr" rtl="0" eaLnBrk="0" fontAlgn="base" hangingPunct="0">
              <a:spcBef>
                <a:spcPct val="0"/>
              </a:spcBef>
              <a:spcAft>
                <a:spcPct val="0"/>
              </a:spcAft>
              <a:defRPr sz="28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ctr" rtl="0" eaLnBrk="0" fontAlgn="base" hangingPunct="0">
              <a:spcBef>
                <a:spcPct val="0"/>
              </a:spcBef>
              <a:spcAft>
                <a:spcPct val="0"/>
              </a:spcAft>
              <a:defRPr sz="2800" b="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lvl="0">
              <a:defRPr/>
            </a:pPr>
            <a:r>
              <a:rPr lang="ru-RU" sz="2400" dirty="0">
                <a:solidFill>
                  <a:srgbClr val="5B9BD5">
                    <a:lumMod val="50000"/>
                  </a:srgbClr>
                </a:solidFill>
                <a:latin typeface="Calibri" panose="020F0502020204030204"/>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panose="020F0502020204030204"/>
              <a:ea typeface="Verdana" panose="020B0604030504040204" pitchFamily="34" charset="0"/>
            </a:endParaRPr>
          </a:p>
        </p:txBody>
      </p:sp>
      <p:sp>
        <p:nvSpPr>
          <p:cNvPr id="8" name="Прямоугольник 7"/>
          <p:cNvSpPr/>
          <p:nvPr/>
        </p:nvSpPr>
        <p:spPr>
          <a:xfrm>
            <a:off x="9206345" y="1779302"/>
            <a:ext cx="2606427" cy="305435"/>
          </a:xfrm>
          <a:prstGeom prst="rect">
            <a:avLst/>
          </a:prstGeom>
        </p:spPr>
        <p:txBody>
          <a:bodyPr wrap="square" lIns="91438" tIns="45719" rIns="91438" bIns="45719">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ru-RU" sz="1400" b="1" i="1" u="none" strike="noStrike" kern="1200" cap="none" spc="0" normalizeH="0" baseline="0" noProof="0" dirty="0" err="1">
                <a:ln>
                  <a:noFill/>
                </a:ln>
                <a:solidFill>
                  <a:srgbClr val="1B4089"/>
                </a:solidFill>
                <a:effectLst/>
                <a:uLnTx/>
                <a:uFillTx/>
                <a:latin typeface="Calibri" panose="020F0502020204030204"/>
                <a:ea typeface="Verdana" panose="020B0604030504040204" pitchFamily="34" charset="0"/>
                <a:cs typeface="+mn-cs"/>
              </a:rPr>
              <a:t>Авторы</a:t>
            </a:r>
            <a:r>
              <a:rPr kumimoji="0" lang="ru-RU" sz="1400" b="1" i="1" u="none" strike="noStrike" kern="1200" cap="none" spc="0" normalizeH="0" baseline="0" noProof="0" dirty="0" err="1" smtClean="0">
                <a:ln>
                  <a:noFill/>
                </a:ln>
                <a:solidFill>
                  <a:srgbClr val="1B4089"/>
                </a:solidFill>
                <a:effectLst/>
                <a:uLnTx/>
                <a:uFillTx/>
                <a:latin typeface="Calibri" panose="020F0502020204030204"/>
                <a:ea typeface="Verdana" panose="020B0604030504040204" pitchFamily="34" charset="0"/>
                <a:cs typeface="+mn-cs"/>
              </a:rPr>
              <a:t>: Шитов А.В.</a:t>
            </a:r>
            <a:endParaRPr kumimoji="0" lang="ru-RU" sz="1400" b="0" i="1" u="none" strike="noStrike" kern="1200" cap="none" spc="0" normalizeH="0" baseline="0" noProof="0" dirty="0">
              <a:ln>
                <a:noFill/>
              </a:ln>
              <a:solidFill>
                <a:srgbClr val="1B4089"/>
              </a:solidFill>
              <a:effectLst/>
              <a:uLnTx/>
              <a:uFillTx/>
              <a:latin typeface="Calibri" panose="020F0502020204030204"/>
              <a:ea typeface="Verdana" panose="020B0604030504040204" pitchFamily="34" charset="0"/>
              <a:cs typeface="+mn-cs"/>
            </a:endParaRPr>
          </a:p>
        </p:txBody>
      </p:sp>
      <p:sp>
        <p:nvSpPr>
          <p:cNvPr id="10" name="TextBox 9"/>
          <p:cNvSpPr txBox="1"/>
          <p:nvPr/>
        </p:nvSpPr>
        <p:spPr>
          <a:xfrm>
            <a:off x="442093" y="6267917"/>
            <a:ext cx="11520000" cy="415496"/>
          </a:xfrm>
          <a:prstGeom prst="rect">
            <a:avLst/>
          </a:prstGeom>
        </p:spPr>
        <p:txBody>
          <a:bodyPr wrap="square" lIns="91438" tIns="45719" rIns="91438" bIns="45719">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indent="0" algn="just">
              <a:buClr>
                <a:srgbClr val="70AD47">
                  <a:lumMod val="75000"/>
                </a:srgbClr>
              </a:buClr>
              <a:buNone/>
              <a:defRPr/>
            </a:pPr>
            <a:r>
              <a:rPr kumimoji="0" lang="ru-RU" sz="1050" b="1" i="0" u="none" strike="noStrike" kern="1200" cap="none" spc="0" normalizeH="0" baseline="0" noProof="0" dirty="0" smtClean="0">
                <a:ln>
                  <a:noFill/>
                </a:ln>
                <a:solidFill>
                  <a:srgbClr val="163470"/>
                </a:solidFill>
                <a:effectLst/>
                <a:uLnTx/>
                <a:uFillTx/>
                <a:latin typeface="Calibri" panose="020F0502020204030204"/>
                <a:ea typeface="+mn-ea"/>
                <a:cs typeface="+mn-cs"/>
              </a:rPr>
              <a:t>Публикации: </a:t>
            </a:r>
            <a:r>
              <a:rPr lang="ru-RU" sz="1050" dirty="0" smtClean="0"/>
              <a:t>Получены свидетельства о государственной регистрации программы для ЭВМ «Программа для обработки больших массивов данных в электронных таблицах </a:t>
            </a:r>
            <a:r>
              <a:rPr lang="ru-RU" sz="1050" dirty="0" err="1" smtClean="0"/>
              <a:t>Excel</a:t>
            </a:r>
            <a:r>
              <a:rPr lang="ru-RU" sz="1050" dirty="0" smtClean="0"/>
              <a:t>» (№2021616546) и «Программа для выборки данных из информационной рассылки ФИЦ Единой Геофизической службы РАН (</a:t>
            </a:r>
            <a:r>
              <a:rPr lang="ru-RU" sz="1050" dirty="0" err="1" smtClean="0"/>
              <a:t>Алтае-Саянский</a:t>
            </a:r>
            <a:r>
              <a:rPr lang="ru-RU" sz="1050" dirty="0" smtClean="0"/>
              <a:t> регион): "</a:t>
            </a:r>
            <a:r>
              <a:rPr lang="ru-RU" sz="1050" dirty="0" err="1" smtClean="0"/>
              <a:t>PDFReader</a:t>
            </a:r>
            <a:r>
              <a:rPr lang="ru-RU" sz="1050" dirty="0" smtClean="0"/>
              <a:t>" » (№2021616548)</a:t>
            </a:r>
            <a:endParaRPr kumimoji="0" lang="ru-RU" sz="1050" b="1" i="0" u="none" strike="noStrike" kern="1200" cap="none" spc="0" normalizeH="0" baseline="0" noProof="0" dirty="0">
              <a:ln>
                <a:noFill/>
              </a:ln>
              <a:solidFill>
                <a:srgbClr val="163470"/>
              </a:solidFill>
              <a:effectLst/>
              <a:uLnTx/>
              <a:uFillTx/>
              <a:latin typeface="Calibri" panose="020F0502020204030204"/>
              <a:ea typeface="+mn-ea"/>
              <a:cs typeface="+mn-cs"/>
            </a:endParaRPr>
          </a:p>
        </p:txBody>
      </p:sp>
      <p:sp>
        <p:nvSpPr>
          <p:cNvPr id="13" name="TextBox 12"/>
          <p:cNvSpPr txBox="1"/>
          <p:nvPr/>
        </p:nvSpPr>
        <p:spPr>
          <a:xfrm>
            <a:off x="5255478" y="2173101"/>
            <a:ext cx="6578559" cy="349200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marR="0" lvl="0" indent="0" defTabSz="91440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None/>
              <a:defRPr/>
            </a:pPr>
            <a:r>
              <a:rPr kumimoji="0" sz="1600" b="0" i="0" u="none" strike="noStrike" kern="1200" cap="none" spc="0" normalizeH="0" baseline="0" noProof="0" smtClean="0">
                <a:ln>
                  <a:noFill/>
                </a:ln>
                <a:solidFill>
                  <a:srgbClr val="163470"/>
                </a:solidFill>
                <a:effectLst/>
                <a:uLnTx/>
                <a:uFillTx/>
                <a:latin typeface="Calibri" panose="020F0502020204030204"/>
                <a:ea typeface="+mn-ea"/>
                <a:cs typeface="+mn-cs"/>
              </a:rPr>
              <a:t>Выявление закономерностей изменения флюидных особенностей по дням мониторинга позволяет выявить основные закономерности влияния на них землетрясений. В результате исследований было выявлено, что Монгольское землетрясение (2021) не оказало влияние на гидрогеохимический состав изучаемых пунктов мониторинга расположенных на территории Горного Алтая, в тоже время в представленных пунктах мониторинга подземных вод отражаются ближайшие к ним сейсмические события. Выбранные пункты мониторинга в ряде случаев не перекрывают друг друга и реагируют в основном на ближайшие к ним землетрясения, в том числе и на слабые. Наиболее динамичная реакция на землетрясения отмечена у pH, Eh, температуры. Метод наложенных эпох позволил выявить общие закономерности измеряемых характеристик у обоих пунктов мониторинга относительно сейсмических событий.</a:t>
            </a:r>
          </a:p>
        </p:txBody>
      </p:sp>
      <p:sp>
        <p:nvSpPr>
          <p:cNvPr id="9" name="Заголовок 1"/>
          <p:cNvSpPr>
            <a:spLocks noGrp="1"/>
          </p:cNvSpPr>
          <p:nvPr>
            <p:ph type="title"/>
          </p:nvPr>
        </p:nvSpPr>
        <p:spPr>
          <a:xfrm>
            <a:off x="425302" y="1184450"/>
            <a:ext cx="11387470" cy="590931"/>
          </a:xfrm>
          <a:noFill/>
        </p:spPr>
        <p:txBody>
          <a:bodyPr wrap="square" rtlCol="0">
            <a:spAutoFit/>
          </a:bodyPr>
          <a:lstStyle/>
          <a:p>
            <a:pPr algn="ctr"/>
            <a:r>
              <a:rPr lang="ru-RU" sz="1800" b="1" dirty="0" smtClean="0">
                <a:solidFill>
                  <a:srgbClr val="163470"/>
                </a:solidFill>
                <a:latin typeface="+mn-lt"/>
                <a:ea typeface="+mn-ea"/>
                <a:cs typeface="+mn-cs"/>
              </a:rPr>
              <a:t>Результаты гидрогеохимического мониторинга характеристик подземных вод на различных полигонах Горного Алтая</a:t>
            </a:r>
            <a:endParaRPr lang="ru-RU" sz="1800" b="1" dirty="0">
              <a:solidFill>
                <a:srgbClr val="163470"/>
              </a:solidFill>
              <a:latin typeface="+mn-lt"/>
              <a:ea typeface="+mn-ea"/>
              <a:cs typeface="+mn-cs"/>
            </a:endParaRPr>
          </a:p>
        </p:txBody>
      </p:sp>
      <p:sp>
        <p:nvSpPr>
          <p:cNvPr id="71687" name="Rectangle 7"/>
          <p:cNvSpPr>
            <a:spLocks noChangeArrowheads="1"/>
          </p:cNvSpPr>
          <p:nvPr/>
        </p:nvSpPr>
        <p:spPr bwMode="auto">
          <a:xfrm>
            <a:off x="0" y="-184664"/>
            <a:ext cx="184727" cy="369330"/>
          </a:xfrm>
          <a:prstGeom prst="rect">
            <a:avLst/>
          </a:prstGeom>
          <a:noFill/>
          <a:ln w="9525">
            <a:noFill/>
            <a:miter lim="800000"/>
          </a:ln>
          <a:effectLst/>
        </p:spPr>
        <p:txBody>
          <a:bodyPr vert="horz" wrap="none" lIns="91438" tIns="45719" rIns="91438" bIns="45719"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715427" y="5128664"/>
            <a:ext cx="4320000" cy="428625"/>
          </a:xfrm>
          <a:prstGeom prst="rect">
            <a:avLst/>
          </a:prstGeom>
          <a:noFill/>
        </p:spPr>
        <p:txBody>
          <a:bodyPr wrap="square" lIns="91438" tIns="45719" rIns="91438" bIns="45719"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ru-RU" sz="1100" b="0" i="0" u="none" strike="noStrike" kern="1200" cap="none" spc="0" normalizeH="0" baseline="0" noProof="0" dirty="0" err="1" smtClean="0">
                <a:ln>
                  <a:noFill/>
                </a:ln>
                <a:solidFill>
                  <a:srgbClr val="163470"/>
                </a:solidFill>
                <a:effectLst/>
                <a:uLnTx/>
                <a:uFillTx/>
                <a:latin typeface="Calibri" panose="020F0502020204030204"/>
                <a:ea typeface="+mn-ea"/>
                <a:cs typeface="+mn-cs"/>
              </a:rPr>
              <a:t>Изменение характеристик подземных вод на пункте мониторинга Старый Бельтир</a:t>
            </a:r>
            <a:endParaRPr kumimoji="0" lang="ru-RU" sz="1100" b="1" i="0" u="none" strike="noStrike" kern="1200" cap="none" spc="0" normalizeH="0" baseline="0" noProof="0" dirty="0">
              <a:ln>
                <a:noFill/>
              </a:ln>
              <a:solidFill>
                <a:srgbClr val="163470"/>
              </a:solidFill>
              <a:effectLst/>
              <a:uLnTx/>
              <a:uFillTx/>
              <a:latin typeface="Calibri" panose="020F0502020204030204"/>
              <a:ea typeface="+mn-ea"/>
              <a:cs typeface="+mn-cs"/>
            </a:endParaRPr>
          </a:p>
        </p:txBody>
      </p:sp>
      <p:sp>
        <p:nvSpPr>
          <p:cNvPr id="16" name="TextBox 15"/>
          <p:cNvSpPr txBox="1"/>
          <p:nvPr/>
        </p:nvSpPr>
        <p:spPr>
          <a:xfrm>
            <a:off x="731518" y="326004"/>
            <a:ext cx="1057525" cy="369332"/>
          </a:xfrm>
          <a:prstGeom prst="rect">
            <a:avLst/>
          </a:prstGeom>
          <a:noFill/>
        </p:spPr>
        <p:txBody>
          <a:bodyPr wrap="square" rtlCol="0">
            <a:spAutoFit/>
          </a:bodyPr>
          <a:lstStyle/>
          <a:p>
            <a:endParaRPr lang="ru-RU" dirty="0"/>
          </a:p>
        </p:txBody>
      </p:sp>
      <p:pic>
        <p:nvPicPr>
          <p:cNvPr id="1026" name="Picture 2" descr="C:\Users\наука3\Desktop\Безымянный.png"/>
          <p:cNvPicPr>
            <a:picLocks noGrp="1" noChangeAspect="1" noChangeArrowheads="1"/>
          </p:cNvPicPr>
          <p:nvPr>
            <p:ph idx="1"/>
          </p:nvPr>
        </p:nvPicPr>
        <p:blipFill>
          <a:blip r:embed="rId2"/>
          <a:srcRect/>
          <a:stretch>
            <a:fillRect/>
          </a:stretch>
        </p:blipFill>
        <p:spPr bwMode="auto">
          <a:xfrm>
            <a:off x="676455" y="2271920"/>
            <a:ext cx="4496082" cy="2700000"/>
          </a:xfrm>
          <a:prstGeom prst="rect">
            <a:avLst/>
          </a:prstGeom>
          <a:noFill/>
        </p:spPr>
      </p:pic>
      <p:pic>
        <p:nvPicPr>
          <p:cNvPr id="19" name="Рисунок 18" descr="logotip rgb.png"/>
          <p:cNvPicPr>
            <a:picLocks noChangeAspect="1"/>
          </p:cNvPicPr>
          <p:nvPr/>
        </p:nvPicPr>
        <p:blipFill>
          <a:blip r:embed="rId3" cstate="print"/>
          <a:stretch>
            <a:fillRect/>
          </a:stretch>
        </p:blipFill>
        <p:spPr>
          <a:xfrm>
            <a:off x="725849" y="70869"/>
            <a:ext cx="983732" cy="98572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
        <p:nvSpPr>
          <p:cNvPr id="8" name="Прямоугольник 7"/>
          <p:cNvSpPr/>
          <p:nvPr/>
        </p:nvSpPr>
        <p:spPr>
          <a:xfrm>
            <a:off x="6338456" y="2009389"/>
            <a:ext cx="5474316" cy="307775"/>
          </a:xfrm>
          <a:prstGeom prst="rect">
            <a:avLst/>
          </a:prstGeom>
        </p:spPr>
        <p:txBody>
          <a:bodyPr wrap="square" lIns="91438" tIns="45719" rIns="91438" bIns="45719">
            <a:spAutoFit/>
          </a:bodyPr>
          <a:lstStyle/>
          <a:p>
            <a:pPr lvl="0" algn="r">
              <a:defRPr/>
            </a:pPr>
            <a:r>
              <a:rPr lang="ru-RU" sz="1400" b="1" i="1" dirty="0" smtClean="0">
                <a:solidFill>
                  <a:srgbClr val="1B4089"/>
                </a:solidFill>
                <a:ea typeface="Verdana" pitchFamily="34" charset="0"/>
              </a:rPr>
              <a:t>Авторы: Ларина Г.В., </a:t>
            </a:r>
            <a:r>
              <a:rPr lang="ru-RU" sz="1400" b="1" i="1" dirty="0" err="1" smtClean="0">
                <a:solidFill>
                  <a:srgbClr val="1B4089"/>
                </a:solidFill>
                <a:ea typeface="Verdana" pitchFamily="34" charset="0"/>
              </a:rPr>
              <a:t>Сокруто</a:t>
            </a:r>
            <a:r>
              <a:rPr lang="ru-RU" sz="1400" b="1" i="1" dirty="0" smtClean="0">
                <a:solidFill>
                  <a:srgbClr val="1B4089"/>
                </a:solidFill>
                <a:ea typeface="Verdana" pitchFamily="34" charset="0"/>
              </a:rPr>
              <a:t> А.Е., </a:t>
            </a:r>
            <a:r>
              <a:rPr lang="ru-RU" sz="1400" b="1" i="1" dirty="0" err="1" smtClean="0">
                <a:solidFill>
                  <a:srgbClr val="1B4089"/>
                </a:solidFill>
                <a:ea typeface="Verdana" pitchFamily="34" charset="0"/>
              </a:rPr>
              <a:t>Макарюк</a:t>
            </a:r>
            <a:r>
              <a:rPr lang="ru-RU" sz="1400" b="1" i="1" dirty="0" smtClean="0">
                <a:solidFill>
                  <a:srgbClr val="1B4089"/>
                </a:solidFill>
                <a:ea typeface="Verdana" pitchFamily="34" charset="0"/>
              </a:rPr>
              <a:t> А.Д., </a:t>
            </a:r>
            <a:r>
              <a:rPr lang="ru-RU" sz="1400" b="1" i="1" dirty="0" err="1" smtClean="0">
                <a:solidFill>
                  <a:srgbClr val="1B4089"/>
                </a:solidFill>
                <a:ea typeface="Verdana" pitchFamily="34" charset="0"/>
              </a:rPr>
              <a:t>Манченко</a:t>
            </a:r>
            <a:r>
              <a:rPr lang="ru-RU" sz="1400" b="1" i="1" dirty="0" smtClean="0">
                <a:solidFill>
                  <a:srgbClr val="1B4089"/>
                </a:solidFill>
                <a:ea typeface="Verdana" pitchFamily="34" charset="0"/>
              </a:rPr>
              <a:t> Н.А.</a:t>
            </a:r>
            <a:endParaRPr lang="ru-RU" sz="1400" i="1" dirty="0">
              <a:solidFill>
                <a:srgbClr val="1B4089"/>
              </a:solidFill>
              <a:ea typeface="Verdana" pitchFamily="34" charset="0"/>
            </a:endParaRPr>
          </a:p>
        </p:txBody>
      </p:sp>
      <p:sp>
        <p:nvSpPr>
          <p:cNvPr id="13" name="TextBox 12"/>
          <p:cNvSpPr txBox="1"/>
          <p:nvPr/>
        </p:nvSpPr>
        <p:spPr>
          <a:xfrm>
            <a:off x="5245087" y="2409967"/>
            <a:ext cx="6557053" cy="252000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lvl="0" indent="0" fontAlgn="base">
              <a:spcBef>
                <a:spcPct val="0"/>
              </a:spcBef>
              <a:spcAft>
                <a:spcPct val="0"/>
              </a:spcAft>
              <a:buClrTx/>
              <a:buNone/>
            </a:pPr>
            <a:r>
              <a:rPr lang="ru-RU" sz="1600" dirty="0" smtClean="0">
                <a:solidFill>
                  <a:srgbClr val="163470"/>
                </a:solidFill>
                <a:latin typeface="+mn-lt"/>
                <a:ea typeface="Calibri" pitchFamily="34" charset="0"/>
                <a:cs typeface="Times New Roman" pitchFamily="18" charset="0"/>
              </a:rPr>
              <a:t>Выявлена эффективность применения ультразвуковой обработки отдельных видов растительного и торфяного сырья Горного Алтая, установлены оптимальные режимы и условия процессов экстрагирования, рассчитана степень извлечения фенольных соединений, степень извлечения </a:t>
            </a:r>
            <a:r>
              <a:rPr lang="ru-RU" sz="1600" dirty="0" err="1" smtClean="0">
                <a:solidFill>
                  <a:srgbClr val="163470"/>
                </a:solidFill>
                <a:latin typeface="+mn-lt"/>
                <a:ea typeface="Calibri" pitchFamily="34" charset="0"/>
                <a:cs typeface="Times New Roman" pitchFamily="18" charset="0"/>
              </a:rPr>
              <a:t>флавоноидов</a:t>
            </a:r>
            <a:r>
              <a:rPr lang="ru-RU" sz="1600" dirty="0" smtClean="0">
                <a:solidFill>
                  <a:srgbClr val="163470"/>
                </a:solidFill>
                <a:latin typeface="+mn-lt"/>
                <a:ea typeface="Calibri" pitchFamily="34" charset="0"/>
                <a:cs typeface="Times New Roman" pitchFamily="18" charset="0"/>
              </a:rPr>
              <a:t>, определен выход гуминовых кислот. </a:t>
            </a:r>
            <a:endParaRPr lang="ru-RU" sz="1600" dirty="0" smtClean="0">
              <a:solidFill>
                <a:srgbClr val="163470"/>
              </a:solidFill>
              <a:latin typeface="+mn-lt"/>
            </a:endParaRPr>
          </a:p>
          <a:p>
            <a:pPr marL="0" lvl="0" indent="0" eaLnBrk="0" fontAlgn="base" hangingPunct="0">
              <a:spcBef>
                <a:spcPct val="0"/>
              </a:spcBef>
              <a:spcAft>
                <a:spcPct val="0"/>
              </a:spcAft>
              <a:buClrTx/>
              <a:buNone/>
            </a:pPr>
            <a:r>
              <a:rPr lang="ru-RU" sz="1600" dirty="0" smtClean="0">
                <a:solidFill>
                  <a:srgbClr val="163470"/>
                </a:solidFill>
                <a:latin typeface="+mn-lt"/>
                <a:ea typeface="Calibri" pitchFamily="34" charset="0"/>
                <a:cs typeface="Times New Roman" pitchFamily="18" charset="0"/>
              </a:rPr>
              <a:t>Экспериментально определено, что применение УЗ обработки торфяного сырья в водно-щелочных и водных средах способствует интенсификации процесса извлечения гуминовых кислот с увеличением их выхода.</a:t>
            </a:r>
            <a:endParaRPr lang="ru-RU" sz="1600" dirty="0" smtClean="0">
              <a:solidFill>
                <a:srgbClr val="163470"/>
              </a:solidFill>
              <a:latin typeface="+mn-lt"/>
            </a:endParaRPr>
          </a:p>
        </p:txBody>
      </p:sp>
      <p:sp>
        <p:nvSpPr>
          <p:cNvPr id="9" name="Заголовок 1"/>
          <p:cNvSpPr>
            <a:spLocks noGrp="1"/>
          </p:cNvSpPr>
          <p:nvPr>
            <p:ph type="title" idx="4294967295"/>
          </p:nvPr>
        </p:nvSpPr>
        <p:spPr>
          <a:xfrm>
            <a:off x="425302" y="1178854"/>
            <a:ext cx="11387470" cy="840230"/>
          </a:xfrm>
          <a:noFill/>
        </p:spPr>
        <p:txBody>
          <a:bodyPr wrap="square" rtlCol="0">
            <a:spAutoFit/>
          </a:bodyPr>
          <a:lstStyle/>
          <a:p>
            <a:pPr algn="ctr"/>
            <a:r>
              <a:rPr lang="ru-RU" sz="1800" b="1" dirty="0" smtClean="0">
                <a:solidFill>
                  <a:srgbClr val="163470"/>
                </a:solidFill>
                <a:latin typeface="+mn-lt"/>
              </a:rPr>
              <a:t>Разработка способов получения экстрактов, обогащенных биологически активными компонентами, являющихся основой профилактических средств наружного применения из регионального растительного сырья</a:t>
            </a:r>
            <a:endParaRPr lang="ru-RU" sz="1800" b="1" dirty="0">
              <a:solidFill>
                <a:srgbClr val="163470"/>
              </a:solidFill>
              <a:latin typeface="+mn-lt"/>
              <a:ea typeface="+mn-ea"/>
              <a:cs typeface="+mn-cs"/>
            </a:endParaRP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753527" y="5320789"/>
            <a:ext cx="4320000" cy="261608"/>
          </a:xfrm>
          <a:prstGeom prst="rect">
            <a:avLst/>
          </a:prstGeom>
          <a:noFill/>
        </p:spPr>
        <p:txBody>
          <a:bodyPr wrap="square" lIns="91438" tIns="45719" rIns="91438" bIns="45719" rtlCol="0">
            <a:spAutoFit/>
          </a:bodyPr>
          <a:lstStyle/>
          <a:p>
            <a:pPr lvl="0" algn="ctr">
              <a:defRPr/>
            </a:pPr>
            <a:r>
              <a:rPr lang="ru-RU" sz="1100" dirty="0" smtClean="0">
                <a:solidFill>
                  <a:srgbClr val="163470"/>
                </a:solidFill>
              </a:rPr>
              <a:t>В процессе проведения экспериментальных исследований</a:t>
            </a:r>
            <a:endParaRPr lang="ru-RU" sz="1100" b="1" dirty="0">
              <a:solidFill>
                <a:srgbClr val="163470"/>
              </a:solidFill>
            </a:endParaRPr>
          </a:p>
        </p:txBody>
      </p:sp>
      <p:sp>
        <p:nvSpPr>
          <p:cNvPr id="16" name="TextBox 15"/>
          <p:cNvSpPr txBox="1"/>
          <p:nvPr/>
        </p:nvSpPr>
        <p:spPr>
          <a:xfrm>
            <a:off x="731518" y="326004"/>
            <a:ext cx="1057525" cy="369332"/>
          </a:xfrm>
          <a:prstGeom prst="rect">
            <a:avLst/>
          </a:prstGeom>
          <a:noFill/>
        </p:spPr>
        <p:txBody>
          <a:bodyPr wrap="square" rtlCol="0">
            <a:spAutoFit/>
          </a:bodyPr>
          <a:lstStyle/>
          <a:p>
            <a:endParaRPr lang="ru-RU" dirty="0"/>
          </a:p>
        </p:txBody>
      </p:sp>
      <p:sp>
        <p:nvSpPr>
          <p:cNvPr id="1029"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8" name="Picture 2" descr="20210401_163916"/>
          <p:cNvPicPr>
            <a:picLocks noChangeAspect="1" noChangeArrowheads="1"/>
          </p:cNvPicPr>
          <p:nvPr/>
        </p:nvPicPr>
        <p:blipFill>
          <a:blip r:embed="rId2" cstate="print"/>
          <a:srcRect t="4909" b="15355"/>
          <a:stretch>
            <a:fillRect/>
          </a:stretch>
        </p:blipFill>
        <p:spPr bwMode="auto">
          <a:xfrm>
            <a:off x="1449305" y="2078183"/>
            <a:ext cx="3050701" cy="3240000"/>
          </a:xfrm>
          <a:prstGeom prst="rect">
            <a:avLst/>
          </a:prstGeom>
          <a:noFill/>
          <a:ln w="9525">
            <a:noFill/>
            <a:miter lim="800000"/>
            <a:headEnd/>
            <a:tailEnd/>
          </a:ln>
        </p:spPr>
      </p:pic>
      <p:sp>
        <p:nvSpPr>
          <p:cNvPr id="19" name="TextBox 18"/>
          <p:cNvSpPr txBox="1"/>
          <p:nvPr/>
        </p:nvSpPr>
        <p:spPr>
          <a:xfrm>
            <a:off x="438121" y="5624145"/>
            <a:ext cx="11520000" cy="1061827"/>
          </a:xfrm>
          <a:prstGeom prst="rect">
            <a:avLst/>
          </a:prstGeom>
        </p:spPr>
        <p:txBody>
          <a:bodyPr wrap="square" lIns="91438" tIns="45719" rIns="91438" bIns="45719">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indent="0" algn="just">
              <a:buClr>
                <a:srgbClr val="70AD47">
                  <a:lumMod val="75000"/>
                </a:srgbClr>
              </a:buClr>
              <a:buNone/>
              <a:defRPr/>
            </a:pPr>
            <a:r>
              <a:rPr lang="ru-RU" sz="1050" b="1" i="0" dirty="0" smtClean="0">
                <a:solidFill>
                  <a:srgbClr val="163470"/>
                </a:solidFill>
              </a:rPr>
              <a:t>Публикации: </a:t>
            </a:r>
            <a:r>
              <a:rPr lang="ru-RU" sz="1050" dirty="0" err="1" smtClean="0">
                <a:ea typeface="Calibri" pitchFamily="34" charset="0"/>
                <a:cs typeface="Times New Roman" pitchFamily="18" charset="0"/>
              </a:rPr>
              <a:t>Макарюк</a:t>
            </a:r>
            <a:r>
              <a:rPr lang="ru-RU" sz="1050" dirty="0" smtClean="0">
                <a:ea typeface="Calibri" pitchFamily="34" charset="0"/>
                <a:cs typeface="Times New Roman" pitchFamily="18" charset="0"/>
              </a:rPr>
              <a:t> А.Д. Выявление содержания </a:t>
            </a:r>
            <a:r>
              <a:rPr lang="ru-RU" sz="1050" dirty="0" err="1" smtClean="0">
                <a:ea typeface="Calibri" pitchFamily="34" charset="0"/>
                <a:cs typeface="Times New Roman" pitchFamily="18" charset="0"/>
              </a:rPr>
              <a:t>флавоноидов</a:t>
            </a:r>
            <a:r>
              <a:rPr lang="ru-RU" sz="1050" dirty="0" smtClean="0">
                <a:ea typeface="Calibri" pitchFamily="34" charset="0"/>
                <a:cs typeface="Times New Roman" pitchFamily="18" charset="0"/>
              </a:rPr>
              <a:t> в лекарственных растениях Горного Алтая. Сборник трудов XVIII Международной конференции студентов, аспирантов и молодых ученых «Перспективы развития фундаментальных наук». (Томск, 27–30 апреля 2021 г.). Том 2. Химия. – Томск : Изд-во Томского политехнического университета, 2021. С. 146-149</a:t>
            </a:r>
            <a:r>
              <a:rPr lang="en-US" sz="1050" dirty="0" smtClean="0">
                <a:ea typeface="Calibri" pitchFamily="34" charset="0"/>
                <a:cs typeface="Times New Roman" pitchFamily="18" charset="0"/>
              </a:rPr>
              <a:t>;</a:t>
            </a:r>
            <a:endParaRPr lang="ru-RU" sz="1050" dirty="0" smtClean="0">
              <a:ea typeface="Calibri" pitchFamily="34" charset="0"/>
              <a:cs typeface="Times New Roman" pitchFamily="18" charset="0"/>
            </a:endParaRPr>
          </a:p>
          <a:p>
            <a:pPr marL="0" indent="0" algn="just">
              <a:buClr>
                <a:srgbClr val="70AD47">
                  <a:lumMod val="75000"/>
                </a:srgbClr>
              </a:buClr>
              <a:buNone/>
              <a:defRPr/>
            </a:pPr>
            <a:r>
              <a:rPr lang="ru-RU" sz="1050" dirty="0" err="1" smtClean="0"/>
              <a:t>Манченко</a:t>
            </a:r>
            <a:r>
              <a:rPr lang="ru-RU" sz="1050" dirty="0" smtClean="0"/>
              <a:t> Н.А. Содержание тяжелых металлов в образцах почв бассейна реки Чуя. Сборник трудов XVIII Международной конференции студентов, аспирантов и молодых ученых «Перспективы развития фундаментальных наук». Том 2. Химия. – Томск: Изд-во Томского политехнического университета, 2021. С. 149-151</a:t>
            </a:r>
            <a:r>
              <a:rPr lang="en-US" sz="1050" dirty="0" smtClean="0"/>
              <a:t>;</a:t>
            </a:r>
            <a:endParaRPr lang="ru-RU" sz="1050" dirty="0" smtClean="0"/>
          </a:p>
          <a:p>
            <a:pPr marL="0" indent="0" algn="just">
              <a:buClr>
                <a:srgbClr val="70AD47">
                  <a:lumMod val="75000"/>
                </a:srgbClr>
              </a:buClr>
              <a:buNone/>
              <a:defRPr/>
            </a:pPr>
            <a:r>
              <a:rPr lang="ru-RU" sz="1050" dirty="0" smtClean="0"/>
              <a:t>Ларина Г.В. </a:t>
            </a:r>
            <a:r>
              <a:rPr lang="ru-RU" sz="1050" dirty="0" err="1" smtClean="0"/>
              <a:t>Макарюк</a:t>
            </a:r>
            <a:r>
              <a:rPr lang="ru-RU" sz="1050" dirty="0" smtClean="0"/>
              <a:t> А.Д. Содержание ряда ценных биологически активных компонентов в растительном лекарственном сырье Горного Алтая. Вестник ТГУ. Серия Химия. 2021. № 21. С. 18-31. </a:t>
            </a:r>
            <a:r>
              <a:rPr lang="en-US" sz="1050" dirty="0" smtClean="0"/>
              <a:t>DOI</a:t>
            </a:r>
            <a:r>
              <a:rPr lang="ru-RU" sz="1050" dirty="0" smtClean="0"/>
              <a:t>: 10.17223/24135542/21/2</a:t>
            </a:r>
            <a:endParaRPr kumimoji="0" lang="ru-RU" sz="1050" b="1" i="0" u="none" strike="noStrike" kern="1200" cap="none" spc="0" normalizeH="0" baseline="0" noProof="0" dirty="0">
              <a:ln>
                <a:noFill/>
              </a:ln>
              <a:solidFill>
                <a:srgbClr val="163470"/>
              </a:solidFill>
              <a:effectLst/>
              <a:uLnTx/>
              <a:uFillTx/>
              <a:latin typeface="Calibri"/>
              <a:ea typeface="+mn-ea"/>
              <a:cs typeface="+mn-cs"/>
            </a:endParaRPr>
          </a:p>
        </p:txBody>
      </p:sp>
      <p:pic>
        <p:nvPicPr>
          <p:cNvPr id="20" name="Рисунок 19" descr="logotip rgb.png"/>
          <p:cNvPicPr>
            <a:picLocks noChangeAspect="1"/>
          </p:cNvPicPr>
          <p:nvPr/>
        </p:nvPicPr>
        <p:blipFill>
          <a:blip r:embed="rId3" cstate="print"/>
          <a:stretch>
            <a:fillRect/>
          </a:stretch>
        </p:blipFill>
        <p:spPr>
          <a:xfrm>
            <a:off x="725849" y="70869"/>
            <a:ext cx="983732" cy="985722"/>
          </a:xfrm>
          <a:prstGeom prst="rect">
            <a:avLst/>
          </a:prstGeom>
        </p:spPr>
      </p:pic>
    </p:spTree>
    <p:extLst>
      <p:ext uri="{BB962C8B-B14F-4D97-AF65-F5344CB8AC3E}">
        <p14:creationId xmlns:p14="http://schemas.microsoft.com/office/powerpoint/2010/main" val="2384803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
        <p:nvSpPr>
          <p:cNvPr id="8" name="Прямоугольник 7"/>
          <p:cNvSpPr/>
          <p:nvPr/>
        </p:nvSpPr>
        <p:spPr>
          <a:xfrm>
            <a:off x="6236208" y="1519530"/>
            <a:ext cx="5576564" cy="307775"/>
          </a:xfrm>
          <a:prstGeom prst="rect">
            <a:avLst/>
          </a:prstGeom>
        </p:spPr>
        <p:txBody>
          <a:bodyPr wrap="square" lIns="91438" tIns="45719" rIns="91438" bIns="45719">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smtClean="0">
                <a:ln>
                  <a:noFill/>
                </a:ln>
                <a:solidFill>
                  <a:srgbClr val="1B4089"/>
                </a:solidFill>
                <a:effectLst/>
                <a:uLnTx/>
                <a:uFillTx/>
                <a:latin typeface="Calibri"/>
                <a:ea typeface="Verdana" pitchFamily="34" charset="0"/>
                <a:cs typeface="+mn-cs"/>
              </a:rPr>
              <a:t>Авторы: Сухова</a:t>
            </a:r>
            <a:r>
              <a:rPr kumimoji="0" lang="ru-RU" sz="1400" b="1" i="1" u="none" strike="noStrike" kern="1200" cap="none" spc="0" normalizeH="0" noProof="0" dirty="0" smtClean="0">
                <a:ln>
                  <a:noFill/>
                </a:ln>
                <a:solidFill>
                  <a:srgbClr val="1B4089"/>
                </a:solidFill>
                <a:effectLst/>
                <a:uLnTx/>
                <a:uFillTx/>
                <a:latin typeface="Calibri"/>
                <a:ea typeface="Verdana" pitchFamily="34" charset="0"/>
                <a:cs typeface="+mn-cs"/>
              </a:rPr>
              <a:t> М.Г., Журавлева О.В., Минаев А.И., </a:t>
            </a:r>
            <a:r>
              <a:rPr kumimoji="0" lang="ru-RU" sz="1400" b="1" i="1" u="none" strike="noStrike" kern="1200" cap="none" spc="0" normalizeH="0" noProof="0" dirty="0" err="1" smtClean="0">
                <a:ln>
                  <a:noFill/>
                </a:ln>
                <a:solidFill>
                  <a:srgbClr val="1B4089"/>
                </a:solidFill>
                <a:effectLst/>
                <a:uLnTx/>
                <a:uFillTx/>
                <a:latin typeface="Calibri"/>
                <a:ea typeface="Verdana" pitchFamily="34" charset="0"/>
                <a:cs typeface="+mn-cs"/>
              </a:rPr>
              <a:t>Газукина</a:t>
            </a:r>
            <a:r>
              <a:rPr kumimoji="0" lang="ru-RU" sz="1400" b="1" i="1" u="none" strike="noStrike" kern="1200" cap="none" spc="0" normalizeH="0" noProof="0" dirty="0" smtClean="0">
                <a:ln>
                  <a:noFill/>
                </a:ln>
                <a:solidFill>
                  <a:srgbClr val="1B4089"/>
                </a:solidFill>
                <a:effectLst/>
                <a:uLnTx/>
                <a:uFillTx/>
                <a:latin typeface="Calibri"/>
                <a:ea typeface="Verdana" pitchFamily="34" charset="0"/>
                <a:cs typeface="+mn-cs"/>
              </a:rPr>
              <a:t> Ю.Г.</a:t>
            </a:r>
            <a:endParaRPr kumimoji="0" lang="ru-RU" sz="1400" b="0" i="1" u="none" strike="noStrike" kern="1200" cap="none" spc="0" normalizeH="0" baseline="0" noProof="0" dirty="0">
              <a:ln>
                <a:noFill/>
              </a:ln>
              <a:solidFill>
                <a:srgbClr val="1B4089"/>
              </a:solidFill>
              <a:effectLst/>
              <a:uLnTx/>
              <a:uFillTx/>
              <a:latin typeface="Calibri"/>
              <a:ea typeface="Verdana" pitchFamily="34" charset="0"/>
              <a:cs typeface="+mn-cs"/>
            </a:endParaRPr>
          </a:p>
        </p:txBody>
      </p:sp>
      <p:sp>
        <p:nvSpPr>
          <p:cNvPr id="10" name="TextBox 9"/>
          <p:cNvSpPr txBox="1"/>
          <p:nvPr/>
        </p:nvSpPr>
        <p:spPr>
          <a:xfrm>
            <a:off x="438121" y="5946675"/>
            <a:ext cx="11520000" cy="738662"/>
          </a:xfrm>
          <a:prstGeom prst="rect">
            <a:avLst/>
          </a:prstGeom>
        </p:spPr>
        <p:txBody>
          <a:bodyPr wrap="square" lIns="91438" tIns="45719" rIns="91438" bIns="45719">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lvl="0" indent="0" algn="just">
              <a:buClr>
                <a:srgbClr val="70AD47">
                  <a:lumMod val="75000"/>
                </a:srgbClr>
              </a:buClr>
              <a:buNone/>
              <a:defRPr/>
            </a:pPr>
            <a:r>
              <a:rPr lang="ru-RU" sz="1050" b="1" i="0" dirty="0" smtClean="0">
                <a:solidFill>
                  <a:srgbClr val="163470"/>
                </a:solidFill>
              </a:rPr>
              <a:t>Публикации</a:t>
            </a:r>
            <a:r>
              <a:rPr lang="ru-RU" sz="1050" b="1" i="0" dirty="0">
                <a:solidFill>
                  <a:srgbClr val="163470"/>
                </a:solidFill>
              </a:rPr>
              <a:t>: </a:t>
            </a:r>
            <a:r>
              <a:rPr lang="en-US" sz="1050" dirty="0" err="1"/>
              <a:t>Zhuravleva</a:t>
            </a:r>
            <a:r>
              <a:rPr lang="en-US" sz="1050" dirty="0"/>
              <a:t>, O., </a:t>
            </a:r>
            <a:r>
              <a:rPr lang="en-US" sz="1050" dirty="0" err="1"/>
              <a:t>Sukhova</a:t>
            </a:r>
            <a:r>
              <a:rPr lang="en-US" sz="1050" dirty="0"/>
              <a:t>, M., </a:t>
            </a:r>
            <a:r>
              <a:rPr lang="en-US" sz="1050" dirty="0" err="1"/>
              <a:t>Karanin</a:t>
            </a:r>
            <a:r>
              <a:rPr lang="en-US" sz="1050" dirty="0"/>
              <a:t>, A., </a:t>
            </a:r>
            <a:r>
              <a:rPr lang="en-US" sz="1050" dirty="0" err="1"/>
              <a:t>Chernova</a:t>
            </a:r>
            <a:r>
              <a:rPr lang="en-US" sz="1050" dirty="0"/>
              <a:t>, E., &amp; </a:t>
            </a:r>
            <a:r>
              <a:rPr lang="en-US" sz="1050" dirty="0" err="1"/>
              <a:t>Gazukina</a:t>
            </a:r>
            <a:r>
              <a:rPr lang="en-US" sz="1050" dirty="0"/>
              <a:t>, Y. (2021). Target indicators for the development of the forest complex in the context of the </a:t>
            </a:r>
            <a:r>
              <a:rPr lang="en-US" sz="1050" dirty="0" err="1"/>
              <a:t>altai</a:t>
            </a:r>
            <a:r>
              <a:rPr lang="en-US" sz="1050" dirty="0"/>
              <a:t> republic municipalities. Periodicals of Engineering and Natural Sciences, 9(4</a:t>
            </a:r>
            <a:r>
              <a:rPr lang="en-US" sz="1050"/>
              <a:t>), </a:t>
            </a:r>
            <a:r>
              <a:rPr lang="en-US" sz="1050" smtClean="0"/>
              <a:t>31-43.</a:t>
            </a:r>
            <a:r>
              <a:rPr lang="ru-RU" sz="1050" dirty="0" smtClean="0"/>
              <a:t> Минаев</a:t>
            </a:r>
            <a:r>
              <a:rPr lang="ru-RU" sz="1050" dirty="0"/>
              <a:t>, А. И. Рекреационное природопользование Республики Алтай: современное состояние и экологические проблемы / А. И. Минаев, Е. О. Чернова, М. Г. Сухова // Рекреационная география и тренды развития </a:t>
            </a:r>
            <a:r>
              <a:rPr lang="ru-RU" sz="1050" dirty="0" smtClean="0"/>
              <a:t>туризма: </a:t>
            </a:r>
            <a:r>
              <a:rPr lang="ru-RU" sz="1050" dirty="0"/>
              <a:t>Материалы III международной научно-практической конференции, Иркутск, 22–26 сентября 2021 года. – Иркутск: Институт географии им. В.Б. </a:t>
            </a:r>
            <a:r>
              <a:rPr lang="ru-RU" sz="1050" dirty="0" err="1"/>
              <a:t>Сочавы</a:t>
            </a:r>
            <a:r>
              <a:rPr lang="ru-RU" sz="1050" dirty="0"/>
              <a:t> Сибирского отделения Российской академии наук, 2021. – С. 254-257</a:t>
            </a:r>
            <a:r>
              <a:rPr lang="ru-RU" sz="1050" dirty="0" smtClean="0"/>
              <a:t>. </a:t>
            </a:r>
            <a:endParaRPr kumimoji="0" lang="ru-RU" sz="1050" b="1" i="0" u="none" strike="noStrike" kern="1200" cap="none" spc="0" normalizeH="0" baseline="0" noProof="0" dirty="0">
              <a:ln>
                <a:noFill/>
              </a:ln>
              <a:solidFill>
                <a:srgbClr val="163470"/>
              </a:solidFill>
              <a:effectLst/>
              <a:uLnTx/>
              <a:uFillTx/>
              <a:latin typeface="Calibri"/>
              <a:ea typeface="+mn-ea"/>
              <a:cs typeface="+mn-cs"/>
            </a:endParaRPr>
          </a:p>
        </p:txBody>
      </p:sp>
      <p:sp>
        <p:nvSpPr>
          <p:cNvPr id="13" name="TextBox 12"/>
          <p:cNvSpPr txBox="1"/>
          <p:nvPr/>
        </p:nvSpPr>
        <p:spPr>
          <a:xfrm>
            <a:off x="5331953" y="2374990"/>
            <a:ext cx="6557294" cy="302400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lvl="0" indent="0">
              <a:spcBef>
                <a:spcPts val="0"/>
              </a:spcBef>
              <a:buClr>
                <a:srgbClr val="70AD47">
                  <a:lumMod val="75000"/>
                </a:srgbClr>
              </a:buClr>
              <a:buNone/>
              <a:defRPr/>
            </a:pPr>
            <a:r>
              <a:rPr lang="ru-RU" sz="1600" dirty="0" smtClean="0">
                <a:solidFill>
                  <a:srgbClr val="163470"/>
                </a:solidFill>
                <a:latin typeface="Calibri"/>
              </a:rPr>
              <a:t>Сформирована </a:t>
            </a:r>
            <a:r>
              <a:rPr lang="ru-RU" sz="1600" dirty="0">
                <a:solidFill>
                  <a:srgbClr val="163470"/>
                </a:solidFill>
                <a:latin typeface="Calibri"/>
              </a:rPr>
              <a:t>база данных характеризующих развитие основных видов природопользования Республики Алтай в пространственно-временном аспекте; проанализировано развитие сельскохозяйственного и туристско-рекреационного природопользования в регионе, выявлены основные экономические и экологические тенденции с учетом его территориальной дифференциации; проведен анализ зарубежного опыта по методологии оценки экологического потенциала и устойчивости горных экосистем; осуществлен отбор репрезентативных модельных участков на территории исследования, проведены экспедиционные исследования и осуществлена первичная камеральная обработка собранных экспедиционных материалов на территории двух ключевых </a:t>
            </a:r>
            <a:r>
              <a:rPr lang="ru-RU" sz="1600" dirty="0" smtClean="0">
                <a:solidFill>
                  <a:srgbClr val="163470"/>
                </a:solidFill>
                <a:latin typeface="Calibri"/>
              </a:rPr>
              <a:t>участков</a:t>
            </a:r>
            <a:r>
              <a:rPr lang="en-US" sz="1600" dirty="0" smtClean="0">
                <a:solidFill>
                  <a:srgbClr val="163470"/>
                </a:solidFill>
                <a:latin typeface="Calibri"/>
              </a:rPr>
              <a:t>.</a:t>
            </a:r>
            <a:endParaRPr lang="ru-RU" sz="1600" dirty="0">
              <a:solidFill>
                <a:srgbClr val="163470"/>
              </a:solidFill>
              <a:latin typeface="Calibri"/>
            </a:endParaRPr>
          </a:p>
        </p:txBody>
      </p:sp>
      <p:sp>
        <p:nvSpPr>
          <p:cNvPr id="9" name="Заголовок 1"/>
          <p:cNvSpPr>
            <a:spLocks noGrp="1"/>
          </p:cNvSpPr>
          <p:nvPr>
            <p:ph type="title" idx="4294967295"/>
          </p:nvPr>
        </p:nvSpPr>
        <p:spPr>
          <a:xfrm>
            <a:off x="425302" y="1177896"/>
            <a:ext cx="11387470" cy="341632"/>
          </a:xfrm>
          <a:noFill/>
        </p:spPr>
        <p:txBody>
          <a:bodyPr wrap="square" rtlCol="0">
            <a:spAutoFit/>
          </a:bodyPr>
          <a:lstStyle/>
          <a:p>
            <a:pPr algn="ctr"/>
            <a:r>
              <a:rPr lang="ru-RU" sz="1800" b="1" dirty="0">
                <a:solidFill>
                  <a:srgbClr val="163470"/>
                </a:solidFill>
                <a:latin typeface="+mn-lt"/>
                <a:ea typeface="+mn-ea"/>
                <a:cs typeface="+mn-cs"/>
              </a:rPr>
              <a:t>Устойчивость к антропогенным воздействиям и экологический потенциал горных экосистем Алтая</a:t>
            </a:r>
            <a:endParaRPr lang="ru-RU" sz="1800" b="1" dirty="0">
              <a:solidFill>
                <a:srgbClr val="163470"/>
              </a:solidFill>
              <a:latin typeface="+mn-lt"/>
              <a:ea typeface="+mn-ea"/>
              <a:cs typeface="+mn-cs"/>
            </a:endParaRP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774793" y="3556195"/>
            <a:ext cx="4320000" cy="430885"/>
          </a:xfrm>
          <a:prstGeom prst="rect">
            <a:avLst/>
          </a:prstGeom>
          <a:noFill/>
        </p:spPr>
        <p:txBody>
          <a:bodyPr wrap="square" lIns="91438" tIns="45719" rIns="91438" bIns="45719" rtlCol="0">
            <a:spAutoFit/>
          </a:bodyPr>
          <a:lstStyle/>
          <a:p>
            <a:pPr lvl="0" algn="ctr">
              <a:defRPr/>
            </a:pPr>
            <a:r>
              <a:rPr lang="ru-RU" sz="1100" dirty="0" smtClean="0">
                <a:solidFill>
                  <a:srgbClr val="163470"/>
                </a:solidFill>
              </a:rPr>
              <a:t>Емкость </a:t>
            </a:r>
            <a:r>
              <a:rPr lang="ru-RU" sz="1100" dirty="0">
                <a:solidFill>
                  <a:srgbClr val="163470"/>
                </a:solidFill>
              </a:rPr>
              <a:t>рекреационных учреждений Северного и </a:t>
            </a:r>
            <a:r>
              <a:rPr lang="ru-RU" sz="1100" dirty="0" smtClean="0">
                <a:solidFill>
                  <a:srgbClr val="163470"/>
                </a:solidFill>
              </a:rPr>
              <a:t>Северо-Восточного Алтая</a:t>
            </a:r>
            <a:endParaRPr kumimoji="0" lang="ru-RU" sz="1100" b="1" i="0" u="none" strike="noStrike" kern="1200" cap="none" spc="0" normalizeH="0" baseline="0" noProof="0" dirty="0">
              <a:ln>
                <a:noFill/>
              </a:ln>
              <a:solidFill>
                <a:srgbClr val="163470"/>
              </a:solidFill>
              <a:effectLst/>
              <a:uLnTx/>
              <a:uFillTx/>
              <a:latin typeface="Calibri"/>
              <a:ea typeface="+mn-ea"/>
              <a:cs typeface="+mn-cs"/>
            </a:endParaRPr>
          </a:p>
        </p:txBody>
      </p:sp>
      <p:pic>
        <p:nvPicPr>
          <p:cNvPr id="17" name="Рисунок 16" descr="logotip rgb.png"/>
          <p:cNvPicPr>
            <a:picLocks noChangeAspect="1"/>
          </p:cNvPicPr>
          <p:nvPr/>
        </p:nvPicPr>
        <p:blipFill>
          <a:blip r:embed="rId2" cstate="print"/>
          <a:stretch>
            <a:fillRect/>
          </a:stretch>
        </p:blipFill>
        <p:spPr>
          <a:xfrm>
            <a:off x="725849" y="70869"/>
            <a:ext cx="983732" cy="985722"/>
          </a:xfrm>
          <a:prstGeom prst="rect">
            <a:avLst/>
          </a:prstGeom>
        </p:spPr>
      </p:pic>
      <p:pic>
        <p:nvPicPr>
          <p:cNvPr id="16" name="Рисунок 15" descr="емк крупн поселений"/>
          <p:cNvPicPr/>
          <p:nvPr/>
        </p:nvPicPr>
        <p:blipFill rotWithShape="1">
          <a:blip r:embed="rId3" cstate="print">
            <a:extLst>
              <a:ext uri="{28A0092B-C50C-407E-A947-70E740481C1C}">
                <a14:useLocalDpi xmlns:a14="http://schemas.microsoft.com/office/drawing/2010/main" val="0"/>
              </a:ext>
            </a:extLst>
          </a:blip>
          <a:srcRect t="6084"/>
          <a:stretch/>
        </p:blipFill>
        <p:spPr bwMode="auto">
          <a:xfrm>
            <a:off x="1348975" y="1922811"/>
            <a:ext cx="3160105" cy="1620000"/>
          </a:xfrm>
          <a:prstGeom prst="rect">
            <a:avLst/>
          </a:prstGeom>
          <a:noFill/>
          <a:ln>
            <a:noFill/>
          </a:ln>
          <a:extLst>
            <a:ext uri="{53640926-AAD7-44D8-BBD7-CCE9431645EC}">
              <a14:shadowObscured xmlns:a14="http://schemas.microsoft.com/office/drawing/2010/main"/>
            </a:ext>
          </a:extLst>
        </p:spPr>
      </p:pic>
      <p:pic>
        <p:nvPicPr>
          <p:cNvPr id="18" name="Рисунок 17" descr="скот 19"/>
          <p:cNvPicPr/>
          <p:nvPr/>
        </p:nvPicPr>
        <p:blipFill rotWithShape="1">
          <a:blip r:embed="rId4" cstate="print">
            <a:extLst>
              <a:ext uri="{28A0092B-C50C-407E-A947-70E740481C1C}">
                <a14:useLocalDpi xmlns:a14="http://schemas.microsoft.com/office/drawing/2010/main" val="0"/>
              </a:ext>
            </a:extLst>
          </a:blip>
          <a:srcRect l="4311" t="7653" r="2680" b="4225"/>
          <a:stretch/>
        </p:blipFill>
        <p:spPr bwMode="auto">
          <a:xfrm>
            <a:off x="1481536" y="3962725"/>
            <a:ext cx="2795605" cy="1620000"/>
          </a:xfrm>
          <a:prstGeom prst="rect">
            <a:avLst/>
          </a:prstGeom>
          <a:noFill/>
          <a:ln>
            <a:noFill/>
          </a:ln>
          <a:extLst>
            <a:ext uri="{53640926-AAD7-44D8-BBD7-CCE9431645EC}">
              <a14:shadowObscured xmlns:a14="http://schemas.microsoft.com/office/drawing/2010/main"/>
            </a:ext>
          </a:extLst>
        </p:spPr>
      </p:pic>
      <p:sp>
        <p:nvSpPr>
          <p:cNvPr id="14" name="TextBox 13"/>
          <p:cNvSpPr txBox="1"/>
          <p:nvPr/>
        </p:nvSpPr>
        <p:spPr>
          <a:xfrm>
            <a:off x="735776" y="5611893"/>
            <a:ext cx="4320000" cy="261608"/>
          </a:xfrm>
          <a:prstGeom prst="rect">
            <a:avLst/>
          </a:prstGeom>
          <a:noFill/>
        </p:spPr>
        <p:txBody>
          <a:bodyPr wrap="square" lIns="91438" tIns="45719" rIns="91438" bIns="45719" rtlCol="0">
            <a:spAutoFit/>
          </a:bodyPr>
          <a:lstStyle/>
          <a:p>
            <a:pPr lvl="0" algn="ctr">
              <a:defRPr/>
            </a:pPr>
            <a:r>
              <a:rPr lang="ru-RU" sz="1100" dirty="0" smtClean="0">
                <a:solidFill>
                  <a:srgbClr val="163470"/>
                </a:solidFill>
              </a:rPr>
              <a:t>Численность </a:t>
            </a:r>
            <a:r>
              <a:rPr lang="ru-RU" sz="1100" dirty="0">
                <a:solidFill>
                  <a:srgbClr val="163470"/>
                </a:solidFill>
              </a:rPr>
              <a:t>и структура поголовья скота Республики Алтай</a:t>
            </a:r>
            <a:endParaRPr kumimoji="0" lang="ru-RU" sz="1100" b="1" i="0" u="none" strike="noStrike" kern="1200" cap="none" spc="0" normalizeH="0" baseline="0" noProof="0" dirty="0">
              <a:ln>
                <a:noFill/>
              </a:ln>
              <a:solidFill>
                <a:srgbClr val="163470"/>
              </a:solidFill>
              <a:effectLst/>
              <a:uLnTx/>
              <a:uFillTx/>
              <a:latin typeface="Calibri"/>
              <a:ea typeface="+mn-ea"/>
              <a:cs typeface="+mn-cs"/>
            </a:endParaRPr>
          </a:p>
        </p:txBody>
      </p:sp>
    </p:spTree>
    <p:extLst>
      <p:ext uri="{BB962C8B-B14F-4D97-AF65-F5344CB8AC3E}">
        <p14:creationId xmlns:p14="http://schemas.microsoft.com/office/powerpoint/2010/main" val="2384803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F39FA-1456-4AEA-A082-130B38B49F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Заголовок 3"/>
          <p:cNvSpPr txBox="1">
            <a:spLocks/>
          </p:cNvSpPr>
          <p:nvPr/>
        </p:nvSpPr>
        <p:spPr bwMode="auto">
          <a:xfrm>
            <a:off x="1794712" y="246987"/>
            <a:ext cx="10270067" cy="105835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903288" indent="0" algn="l" rtl="0" eaLnBrk="0" fontAlgn="base" hangingPunct="0">
              <a:spcBef>
                <a:spcPct val="0"/>
              </a:spcBef>
              <a:spcAft>
                <a:spcPct val="0"/>
              </a:spcAft>
              <a:defRPr sz="3200" b="1" kern="1200">
                <a:solidFill>
                  <a:schemeClr val="tx2">
                    <a:lumMod val="75000"/>
                  </a:schemeClr>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0">
              <a:defRPr/>
            </a:pPr>
            <a:r>
              <a:rPr lang="ru-RU" sz="2400" dirty="0">
                <a:solidFill>
                  <a:srgbClr val="5B9BD5">
                    <a:lumMod val="50000"/>
                  </a:srgbClr>
                </a:solidFill>
                <a:latin typeface="Calibri"/>
              </a:rPr>
              <a:t>федеральное государственное бюджетное образовательное учреждение высшего образования "Горно-Алтайский государственный университет"</a:t>
            </a:r>
            <a:endParaRPr kumimoji="0" lang="ru-RU" sz="2400" b="1" i="0" u="none" strike="noStrike" kern="1200" cap="none" spc="0" normalizeH="0" baseline="0" noProof="0" dirty="0">
              <a:ln>
                <a:noFill/>
              </a:ln>
              <a:solidFill>
                <a:srgbClr val="5B9BD5">
                  <a:lumMod val="50000"/>
                </a:srgbClr>
              </a:solidFill>
              <a:effectLst/>
              <a:uLnTx/>
              <a:uFillTx/>
              <a:latin typeface="Calibri"/>
              <a:ea typeface="Verdana" pitchFamily="34" charset="0"/>
            </a:endParaRPr>
          </a:p>
        </p:txBody>
      </p:sp>
      <p:sp>
        <p:nvSpPr>
          <p:cNvPr id="8" name="Прямоугольник 7"/>
          <p:cNvSpPr/>
          <p:nvPr/>
        </p:nvSpPr>
        <p:spPr>
          <a:xfrm>
            <a:off x="3429000" y="1771738"/>
            <a:ext cx="8383771" cy="307775"/>
          </a:xfrm>
          <a:prstGeom prst="rect">
            <a:avLst/>
          </a:prstGeom>
        </p:spPr>
        <p:txBody>
          <a:bodyPr wrap="square" lIns="91438" tIns="45719" rIns="91438" bIns="45719">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smtClean="0">
                <a:ln>
                  <a:noFill/>
                </a:ln>
                <a:solidFill>
                  <a:srgbClr val="1B4089"/>
                </a:solidFill>
                <a:effectLst/>
                <a:uLnTx/>
                <a:uFillTx/>
                <a:latin typeface="Calibri"/>
                <a:ea typeface="Verdana" pitchFamily="34" charset="0"/>
                <a:cs typeface="+mn-cs"/>
              </a:rPr>
              <a:t>Авторы:</a:t>
            </a:r>
            <a:r>
              <a:rPr kumimoji="0" lang="ru-RU" sz="1400" b="1" i="1" u="none" strike="noStrike" kern="1200" cap="none" spc="0" normalizeH="0" noProof="0" dirty="0" smtClean="0">
                <a:ln>
                  <a:noFill/>
                </a:ln>
                <a:solidFill>
                  <a:srgbClr val="1B4089"/>
                </a:solidFill>
                <a:effectLst/>
                <a:uLnTx/>
                <a:uFillTx/>
                <a:latin typeface="Calibri"/>
                <a:ea typeface="Verdana" pitchFamily="34" charset="0"/>
                <a:cs typeface="+mn-cs"/>
              </a:rPr>
              <a:t> Журавлева О.В., </a:t>
            </a:r>
            <a:r>
              <a:rPr kumimoji="0" lang="ru-RU" sz="1400" b="1" i="1" u="none" strike="noStrike" kern="1200" cap="none" spc="0" normalizeH="0" noProof="0" dirty="0" err="1" smtClean="0">
                <a:ln>
                  <a:noFill/>
                </a:ln>
                <a:solidFill>
                  <a:srgbClr val="1B4089"/>
                </a:solidFill>
                <a:effectLst/>
                <a:uLnTx/>
                <a:uFillTx/>
                <a:latin typeface="Calibri"/>
                <a:ea typeface="Verdana" pitchFamily="34" charset="0"/>
                <a:cs typeface="+mn-cs"/>
              </a:rPr>
              <a:t>Каранин</a:t>
            </a:r>
            <a:r>
              <a:rPr kumimoji="0" lang="ru-RU" sz="1400" b="1" i="1" u="none" strike="noStrike" kern="1200" cap="none" spc="0" normalizeH="0" noProof="0" dirty="0" smtClean="0">
                <a:ln>
                  <a:noFill/>
                </a:ln>
                <a:solidFill>
                  <a:srgbClr val="1B4089"/>
                </a:solidFill>
                <a:effectLst/>
                <a:uLnTx/>
                <a:uFillTx/>
                <a:latin typeface="Calibri"/>
                <a:ea typeface="Verdana" pitchFamily="34" charset="0"/>
                <a:cs typeface="+mn-cs"/>
              </a:rPr>
              <a:t> А.В., Минаев А.И., Константинов Н.А., Воронков Е.Г., Воронкова Е.Г. </a:t>
            </a:r>
            <a:endParaRPr kumimoji="0" lang="ru-RU" sz="1400" b="0" i="1" u="none" strike="noStrike" kern="1200" cap="none" spc="0" normalizeH="0" baseline="0" noProof="0" dirty="0">
              <a:ln>
                <a:noFill/>
              </a:ln>
              <a:solidFill>
                <a:srgbClr val="1B4089"/>
              </a:solidFill>
              <a:effectLst/>
              <a:uLnTx/>
              <a:uFillTx/>
              <a:latin typeface="Calibri"/>
              <a:ea typeface="Verdana" pitchFamily="34" charset="0"/>
              <a:cs typeface="+mn-cs"/>
            </a:endParaRPr>
          </a:p>
        </p:txBody>
      </p:sp>
      <p:sp>
        <p:nvSpPr>
          <p:cNvPr id="10" name="TextBox 9"/>
          <p:cNvSpPr txBox="1"/>
          <p:nvPr/>
        </p:nvSpPr>
        <p:spPr>
          <a:xfrm>
            <a:off x="442272" y="6272255"/>
            <a:ext cx="11520000" cy="415496"/>
          </a:xfrm>
          <a:prstGeom prst="rect">
            <a:avLst/>
          </a:prstGeom>
        </p:spPr>
        <p:txBody>
          <a:bodyPr wrap="square" lIns="91438" tIns="45719" rIns="91438" bIns="45719">
            <a:spAutoFit/>
          </a:bodyPr>
          <a:lstStyle>
            <a:defPPr>
              <a:defRPr lang="ru-RU"/>
            </a:defPPr>
            <a:lvl1pPr marL="171450" lvl="0" indent="-171450">
              <a:buClr>
                <a:schemeClr val="accent6">
                  <a:lumMod val="75000"/>
                </a:schemeClr>
              </a:buClr>
              <a:buFont typeface="Wingdings" panose="05000000000000000000" pitchFamily="2" charset="2"/>
              <a:buChar char="ü"/>
              <a:defRPr sz="900" i="1"/>
            </a:lvl1pPr>
          </a:lstStyle>
          <a:p>
            <a:pPr marL="0" lvl="0" indent="0" algn="just">
              <a:buClr>
                <a:srgbClr val="70AD47">
                  <a:lumMod val="75000"/>
                </a:srgbClr>
              </a:buClr>
              <a:buNone/>
              <a:defRPr/>
            </a:pPr>
            <a:r>
              <a:rPr kumimoji="0" lang="ru-RU" sz="1050" b="1" i="0" u="none" strike="noStrike" kern="1200" cap="none" spc="0" normalizeH="0" baseline="0" noProof="0" dirty="0" smtClean="0">
                <a:ln>
                  <a:noFill/>
                </a:ln>
                <a:solidFill>
                  <a:srgbClr val="163470"/>
                </a:solidFill>
                <a:effectLst/>
                <a:uLnTx/>
                <a:uFillTx/>
                <a:latin typeface="Calibri"/>
                <a:ea typeface="+mn-ea"/>
                <a:cs typeface="+mn-cs"/>
              </a:rPr>
              <a:t>Публикации: </a:t>
            </a:r>
            <a:r>
              <a:rPr lang="en-US" sz="1050" dirty="0" err="1"/>
              <a:t>Zhuravleva</a:t>
            </a:r>
            <a:r>
              <a:rPr lang="en-US" sz="1050" dirty="0"/>
              <a:t>, O., </a:t>
            </a:r>
            <a:r>
              <a:rPr lang="en-US" sz="1050" dirty="0" err="1"/>
              <a:t>Sukhova</a:t>
            </a:r>
            <a:r>
              <a:rPr lang="en-US" sz="1050" dirty="0"/>
              <a:t>, M., </a:t>
            </a:r>
            <a:r>
              <a:rPr lang="en-US" sz="1050" dirty="0" err="1"/>
              <a:t>Karanin</a:t>
            </a:r>
            <a:r>
              <a:rPr lang="en-US" sz="1050" dirty="0"/>
              <a:t>, A., </a:t>
            </a:r>
            <a:r>
              <a:rPr lang="en-US" sz="1050" dirty="0" err="1"/>
              <a:t>Chernova</a:t>
            </a:r>
            <a:r>
              <a:rPr lang="en-US" sz="1050" dirty="0"/>
              <a:t>, E., &amp; </a:t>
            </a:r>
            <a:r>
              <a:rPr lang="en-US" sz="1050" dirty="0" err="1"/>
              <a:t>Gazukina</a:t>
            </a:r>
            <a:r>
              <a:rPr lang="en-US" sz="1050" dirty="0"/>
              <a:t>, Y. </a:t>
            </a:r>
            <a:r>
              <a:rPr lang="en-US" sz="1050" dirty="0" smtClean="0"/>
              <a:t>Target </a:t>
            </a:r>
            <a:r>
              <a:rPr lang="en-US" sz="1050" dirty="0"/>
              <a:t>indicators for the development of the forest complex in the context of the </a:t>
            </a:r>
            <a:r>
              <a:rPr lang="en-US" sz="1050" dirty="0" err="1"/>
              <a:t>altai</a:t>
            </a:r>
            <a:r>
              <a:rPr lang="en-US" sz="1050" dirty="0"/>
              <a:t> republic municipalities. Periodicals of Engineering and Natural Sciences, 9(4), 31-43. doi:10.21533/pen.v9i4.2297. Scopus, </a:t>
            </a:r>
            <a:r>
              <a:rPr lang="en-US" sz="1050" dirty="0" smtClean="0"/>
              <a:t>Q2</a:t>
            </a:r>
            <a:endParaRPr kumimoji="0" lang="ru-RU" sz="1050" b="1" i="0" u="none" strike="noStrike" kern="1200" cap="none" spc="0" normalizeH="0" baseline="0" noProof="0" dirty="0">
              <a:ln>
                <a:noFill/>
              </a:ln>
              <a:solidFill>
                <a:srgbClr val="163470"/>
              </a:solidFill>
              <a:effectLst/>
              <a:uLnTx/>
              <a:uFillTx/>
              <a:latin typeface="Calibri"/>
              <a:ea typeface="+mn-ea"/>
              <a:cs typeface="+mn-cs"/>
            </a:endParaRPr>
          </a:p>
        </p:txBody>
      </p:sp>
      <p:sp>
        <p:nvSpPr>
          <p:cNvPr id="13" name="TextBox 12"/>
          <p:cNvSpPr txBox="1"/>
          <p:nvPr/>
        </p:nvSpPr>
        <p:spPr>
          <a:xfrm>
            <a:off x="5225505" y="2160584"/>
            <a:ext cx="6597899" cy="3240000"/>
          </a:xfrm>
          <a:prstGeom prst="rect">
            <a:avLst/>
          </a:prstGeom>
          <a:noFill/>
        </p:spPr>
        <p:txBody>
          <a:bodyPr vert="horz" lIns="91438" tIns="45719" rIns="91438" bIns="45719" rtlCol="0" anchor="ctr">
            <a:noAutofit/>
          </a:bodyPr>
          <a:lstStyle>
            <a:defPPr>
              <a:defRPr lang="ru-RU"/>
            </a:defPPr>
            <a:lvl1pPr marL="171450" lvl="0" indent="-171450" algn="just">
              <a:spcBef>
                <a:spcPts val="600"/>
              </a:spcBef>
              <a:buClr>
                <a:schemeClr val="accent6">
                  <a:lumMod val="75000"/>
                </a:schemeClr>
              </a:buClr>
              <a:buFont typeface="Wingdings" panose="05000000000000000000" pitchFamily="2" charset="2"/>
              <a:buChar char="§"/>
              <a:defRPr sz="1300">
                <a:solidFill>
                  <a:schemeClr val="accent6"/>
                </a:solidFill>
                <a:latin typeface="+mj-lt"/>
              </a:defRPr>
            </a:lvl1pPr>
          </a:lstStyle>
          <a:p>
            <a:pPr marL="0" lvl="0" indent="0">
              <a:spcBef>
                <a:spcPts val="0"/>
              </a:spcBef>
              <a:buClr>
                <a:srgbClr val="70AD47">
                  <a:lumMod val="75000"/>
                </a:srgbClr>
              </a:buClr>
              <a:buNone/>
              <a:defRPr/>
            </a:pPr>
            <a:r>
              <a:rPr lang="ru-RU" sz="1600" dirty="0">
                <a:solidFill>
                  <a:srgbClr val="163470"/>
                </a:solidFill>
                <a:latin typeface="Calibri"/>
              </a:rPr>
              <a:t>Цель работы - дендрологическое </a:t>
            </a:r>
            <a:r>
              <a:rPr lang="ru-RU" sz="1600" dirty="0" smtClean="0">
                <a:solidFill>
                  <a:srgbClr val="163470"/>
                </a:solidFill>
                <a:latin typeface="Calibri"/>
              </a:rPr>
              <a:t>обследование для </a:t>
            </a:r>
            <a:r>
              <a:rPr lang="ru-RU" sz="1600" dirty="0">
                <a:solidFill>
                  <a:srgbClr val="163470"/>
                </a:solidFill>
                <a:latin typeface="Calibri"/>
              </a:rPr>
              <a:t>строительства горнолыжного комплекса «</a:t>
            </a:r>
            <a:r>
              <a:rPr lang="ru-RU" sz="1600" dirty="0" err="1">
                <a:solidFill>
                  <a:srgbClr val="163470"/>
                </a:solidFill>
                <a:latin typeface="Calibri"/>
              </a:rPr>
              <a:t>Манжерок</a:t>
            </a:r>
            <a:r>
              <a:rPr lang="ru-RU" sz="1600" dirty="0">
                <a:solidFill>
                  <a:srgbClr val="163470"/>
                </a:solidFill>
                <a:latin typeface="Calibri"/>
              </a:rPr>
              <a:t>». Исследования проводились в соответствии с заданием на выполнение работ.</a:t>
            </a:r>
          </a:p>
          <a:p>
            <a:pPr marL="0" lvl="0" indent="0">
              <a:spcBef>
                <a:spcPts val="0"/>
              </a:spcBef>
              <a:buClr>
                <a:srgbClr val="70AD47">
                  <a:lumMod val="75000"/>
                </a:srgbClr>
              </a:buClr>
              <a:buNone/>
              <a:defRPr/>
            </a:pPr>
            <a:r>
              <a:rPr lang="ru-RU" sz="1600" dirty="0">
                <a:solidFill>
                  <a:srgbClr val="163470"/>
                </a:solidFill>
                <a:latin typeface="Calibri"/>
              </a:rPr>
              <a:t>В ходе работ дана общая характеристика флоры, произведено дендрологическое обследование участка изысканий, оценено видовое разнообразие, велся поиск редких и охраняемых видов растений, фиксировались антропогенные нарушения. </a:t>
            </a:r>
          </a:p>
          <a:p>
            <a:pPr marL="0" lvl="0" indent="0">
              <a:spcBef>
                <a:spcPts val="0"/>
              </a:spcBef>
              <a:buClr>
                <a:srgbClr val="70AD47">
                  <a:lumMod val="75000"/>
                </a:srgbClr>
              </a:buClr>
              <a:buNone/>
              <a:defRPr/>
            </a:pPr>
            <a:r>
              <a:rPr lang="ru-RU" sz="1600" dirty="0">
                <a:solidFill>
                  <a:srgbClr val="163470"/>
                </a:solidFill>
                <a:latin typeface="Calibri"/>
              </a:rPr>
              <a:t>Проведено натурное обследование зеленых насаждений на участке, произведена </a:t>
            </a:r>
            <a:r>
              <a:rPr lang="ru-RU" sz="1600" dirty="0" err="1">
                <a:solidFill>
                  <a:srgbClr val="163470"/>
                </a:solidFill>
                <a:latin typeface="Calibri"/>
              </a:rPr>
              <a:t>подеревная</a:t>
            </a:r>
            <a:r>
              <a:rPr lang="ru-RU" sz="1600" dirty="0">
                <a:solidFill>
                  <a:srgbClr val="163470"/>
                </a:solidFill>
                <a:latin typeface="Calibri"/>
              </a:rPr>
              <a:t> съемка насаждений, в ходе которой получены достоверные данные по количеству зеленых насаждений, их состоянию, установлен видовой состав деревьев и кустарников</a:t>
            </a:r>
            <a:r>
              <a:rPr lang="ru-RU" sz="1600" dirty="0" smtClean="0">
                <a:solidFill>
                  <a:srgbClr val="163470"/>
                </a:solidFill>
                <a:latin typeface="Calibri"/>
              </a:rPr>
              <a:t>, их </a:t>
            </a:r>
            <a:r>
              <a:rPr lang="ru-RU" sz="1600" dirty="0">
                <a:solidFill>
                  <a:srgbClr val="163470"/>
                </a:solidFill>
                <a:latin typeface="Calibri"/>
              </a:rPr>
              <a:t>диаметр и высоты. Составлена </a:t>
            </a:r>
            <a:r>
              <a:rPr lang="ru-RU" sz="1600" dirty="0" err="1">
                <a:solidFill>
                  <a:srgbClr val="163470"/>
                </a:solidFill>
                <a:latin typeface="Calibri"/>
              </a:rPr>
              <a:t>перечетная</a:t>
            </a:r>
            <a:r>
              <a:rPr lang="ru-RU" sz="1600" dirty="0">
                <a:solidFill>
                  <a:srgbClr val="163470"/>
                </a:solidFill>
                <a:latin typeface="Calibri"/>
              </a:rPr>
              <a:t> ведомость, которая легла в основу разработки </a:t>
            </a:r>
            <a:r>
              <a:rPr lang="ru-RU" sz="1600" dirty="0" err="1">
                <a:solidFill>
                  <a:srgbClr val="163470"/>
                </a:solidFill>
                <a:latin typeface="Calibri"/>
              </a:rPr>
              <a:t>дендроплана</a:t>
            </a:r>
            <a:r>
              <a:rPr lang="ru-RU" sz="1600" dirty="0">
                <a:solidFill>
                  <a:srgbClr val="163470"/>
                </a:solidFill>
                <a:latin typeface="Calibri"/>
              </a:rPr>
              <a:t>.</a:t>
            </a:r>
          </a:p>
        </p:txBody>
      </p:sp>
      <p:sp>
        <p:nvSpPr>
          <p:cNvPr id="9" name="Заголовок 1"/>
          <p:cNvSpPr>
            <a:spLocks noGrp="1"/>
          </p:cNvSpPr>
          <p:nvPr>
            <p:ph type="title" idx="4294967295"/>
          </p:nvPr>
        </p:nvSpPr>
        <p:spPr>
          <a:xfrm>
            <a:off x="425302" y="1178899"/>
            <a:ext cx="11387470" cy="590931"/>
          </a:xfrm>
          <a:noFill/>
        </p:spPr>
        <p:txBody>
          <a:bodyPr wrap="square" rtlCol="0">
            <a:spAutoFit/>
          </a:bodyPr>
          <a:lstStyle/>
          <a:p>
            <a:pPr algn="ctr"/>
            <a:r>
              <a:rPr lang="ru-RU" sz="1800" b="1" dirty="0">
                <a:solidFill>
                  <a:srgbClr val="163470"/>
                </a:solidFill>
                <a:latin typeface="+mn-lt"/>
                <a:ea typeface="+mn-ea"/>
                <a:cs typeface="+mn-cs"/>
              </a:rPr>
              <a:t>Дендрологическое обследование участка инженерных изысканий на объекте «Комплекс горной инфраструктуры на территории «Всесезонный курорт «</a:t>
            </a:r>
            <a:r>
              <a:rPr lang="ru-RU" sz="1800" b="1" dirty="0" err="1">
                <a:solidFill>
                  <a:srgbClr val="163470"/>
                </a:solidFill>
                <a:latin typeface="+mn-lt"/>
                <a:ea typeface="+mn-ea"/>
                <a:cs typeface="+mn-cs"/>
              </a:rPr>
              <a:t>Манжерок</a:t>
            </a:r>
            <a:r>
              <a:rPr lang="ru-RU" sz="1800" b="1" dirty="0">
                <a:solidFill>
                  <a:srgbClr val="163470"/>
                </a:solidFill>
                <a:latin typeface="+mn-lt"/>
                <a:ea typeface="+mn-ea"/>
                <a:cs typeface="+mn-cs"/>
              </a:rPr>
              <a:t>» </a:t>
            </a:r>
          </a:p>
        </p:txBody>
      </p:sp>
      <p:sp>
        <p:nvSpPr>
          <p:cNvPr id="71687" name="Rectangle 7"/>
          <p:cNvSpPr>
            <a:spLocks noChangeArrowheads="1"/>
          </p:cNvSpPr>
          <p:nvPr/>
        </p:nvSpPr>
        <p:spPr bwMode="auto">
          <a:xfrm>
            <a:off x="0" y="-184664"/>
            <a:ext cx="184727" cy="369330"/>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731518" y="5622227"/>
            <a:ext cx="4320000" cy="261608"/>
          </a:xfrm>
          <a:prstGeom prst="rect">
            <a:avLst/>
          </a:prstGeom>
          <a:noFill/>
        </p:spPr>
        <p:txBody>
          <a:bodyPr wrap="square" lIns="91438" tIns="45719" rIns="91438" bIns="4571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noProof="0" dirty="0" err="1" smtClean="0">
                <a:ln>
                  <a:noFill/>
                </a:ln>
                <a:solidFill>
                  <a:srgbClr val="163470"/>
                </a:solidFill>
                <a:effectLst/>
                <a:uLnTx/>
                <a:uFillTx/>
                <a:latin typeface="Calibri"/>
                <a:ea typeface="+mn-ea"/>
                <a:cs typeface="+mn-cs"/>
              </a:rPr>
              <a:t>Дендроплан</a:t>
            </a:r>
            <a:r>
              <a:rPr kumimoji="0" lang="ru-RU" sz="1100" b="0" i="0" u="none" strike="noStrike" kern="1200" cap="none" spc="0" normalizeH="0" noProof="0" dirty="0" smtClean="0">
                <a:ln>
                  <a:noFill/>
                </a:ln>
                <a:solidFill>
                  <a:srgbClr val="163470"/>
                </a:solidFill>
                <a:effectLst/>
                <a:uLnTx/>
                <a:uFillTx/>
                <a:latin typeface="Calibri"/>
                <a:ea typeface="+mn-ea"/>
                <a:cs typeface="+mn-cs"/>
              </a:rPr>
              <a:t> одного из участков изысканий</a:t>
            </a:r>
            <a:endParaRPr kumimoji="0" lang="ru-RU" sz="1100" b="1" i="0" u="none" strike="noStrike" kern="1200" cap="none" spc="0" normalizeH="0" baseline="0" noProof="0" dirty="0">
              <a:ln>
                <a:noFill/>
              </a:ln>
              <a:solidFill>
                <a:srgbClr val="163470"/>
              </a:solidFill>
              <a:effectLst/>
              <a:uLnTx/>
              <a:uFillTx/>
              <a:latin typeface="Calibri"/>
              <a:ea typeface="+mn-ea"/>
              <a:cs typeface="+mn-cs"/>
            </a:endParaRPr>
          </a:p>
        </p:txBody>
      </p:sp>
      <p:sp>
        <p:nvSpPr>
          <p:cNvPr id="16" name="TextBox 15"/>
          <p:cNvSpPr txBox="1"/>
          <p:nvPr/>
        </p:nvSpPr>
        <p:spPr>
          <a:xfrm>
            <a:off x="731518" y="326004"/>
            <a:ext cx="1057525" cy="369332"/>
          </a:xfrm>
          <a:prstGeom prst="rect">
            <a:avLst/>
          </a:prstGeom>
          <a:noFill/>
        </p:spPr>
        <p:txBody>
          <a:bodyPr wrap="square" rtlCol="0">
            <a:spAutoFit/>
          </a:bodyPr>
          <a:lstStyle/>
          <a:p>
            <a:endParaRPr lang="ru-RU" dirty="0"/>
          </a:p>
        </p:txBody>
      </p:sp>
      <p:pic>
        <p:nvPicPr>
          <p:cNvPr id="6" name="Рисунок 5"/>
          <p:cNvPicPr>
            <a:picLocks noChangeAspect="1"/>
          </p:cNvPicPr>
          <p:nvPr/>
        </p:nvPicPr>
        <p:blipFill>
          <a:blip r:embed="rId2"/>
          <a:srcRect l="2314" t="4322" r="16813"/>
          <a:stretch>
            <a:fillRect/>
          </a:stretch>
        </p:blipFill>
        <p:spPr>
          <a:xfrm>
            <a:off x="862444" y="2379517"/>
            <a:ext cx="3877140" cy="3240000"/>
          </a:xfrm>
          <a:prstGeom prst="rect">
            <a:avLst/>
          </a:prstGeom>
        </p:spPr>
      </p:pic>
      <p:pic>
        <p:nvPicPr>
          <p:cNvPr id="14" name="Рисунок 13" descr="logotip rgb.png"/>
          <p:cNvPicPr>
            <a:picLocks noChangeAspect="1"/>
          </p:cNvPicPr>
          <p:nvPr/>
        </p:nvPicPr>
        <p:blipFill>
          <a:blip r:embed="rId3" cstate="print"/>
          <a:stretch>
            <a:fillRect/>
          </a:stretch>
        </p:blipFill>
        <p:spPr>
          <a:xfrm>
            <a:off x="725849" y="70869"/>
            <a:ext cx="983732" cy="985722"/>
          </a:xfrm>
          <a:prstGeom prst="rect">
            <a:avLst/>
          </a:prstGeom>
        </p:spPr>
      </p:pic>
    </p:spTree>
    <p:extLst>
      <p:ext uri="{BB962C8B-B14F-4D97-AF65-F5344CB8AC3E}">
        <p14:creationId xmlns:p14="http://schemas.microsoft.com/office/powerpoint/2010/main" val="2384803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Shape 1"/>
          <p:cNvSpPr txBox="1"/>
          <p:nvPr/>
        </p:nvSpPr>
        <p:spPr>
          <a:xfrm>
            <a:off x="8610480" y="6356520"/>
            <a:ext cx="2742840" cy="364680"/>
          </a:xfrm>
          <a:prstGeom prst="rect">
            <a:avLst/>
          </a:prstGeom>
          <a:noFill/>
          <a:ln>
            <a:noFill/>
          </a:ln>
        </p:spPr>
        <p:txBody>
          <a:bodyPr anchor="ctr"/>
          <a:lstStyle/>
          <a:p>
            <a:pPr algn="r">
              <a:lnSpc>
                <a:spcPct val="100000"/>
              </a:lnSpc>
            </a:pPr>
            <a:fld id="{559A1736-E164-4CF9-8EE2-9D6E2D7943D4}" type="slidenum">
              <a:rPr lang="en-GB" sz="1200" b="0" strike="noStrike" spc="-1">
                <a:solidFill>
                  <a:srgbClr val="8B8B8B"/>
                </a:solidFill>
                <a:uFill>
                  <a:solidFill>
                    <a:srgbClr val="FFFFFF"/>
                  </a:solidFill>
                </a:uFill>
                <a:latin typeface="Calibri"/>
              </a:rPr>
              <a:pPr algn="r">
                <a:lnSpc>
                  <a:spcPct val="100000"/>
                </a:lnSpc>
              </a:pPr>
              <a:t>9</a:t>
            </a:fld>
            <a:endParaRPr lang="en-GB" sz="1400" b="0" strike="noStrike" spc="-1">
              <a:solidFill>
                <a:srgbClr val="000000"/>
              </a:solidFill>
              <a:uFill>
                <a:solidFill>
                  <a:srgbClr val="FFFFFF"/>
                </a:solidFill>
              </a:uFill>
              <a:latin typeface="Times New Roman"/>
            </a:endParaRPr>
          </a:p>
        </p:txBody>
      </p:sp>
      <p:sp>
        <p:nvSpPr>
          <p:cNvPr id="43" name="CustomShape 2"/>
          <p:cNvSpPr/>
          <p:nvPr/>
        </p:nvSpPr>
        <p:spPr>
          <a:xfrm>
            <a:off x="1794600" y="246960"/>
            <a:ext cx="10269720" cy="105804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en-GB" sz="2400" b="1" strike="noStrike" spc="-1">
                <a:solidFill>
                  <a:srgbClr val="1F4E79"/>
                </a:solidFill>
                <a:uFill>
                  <a:solidFill>
                    <a:srgbClr val="FFFFFF"/>
                  </a:solidFill>
                </a:uFill>
                <a:latin typeface="Calibri"/>
                <a:ea typeface="Verdana"/>
              </a:rPr>
              <a:t>федеральное государственное бюджетное образовательное учреждение высшего образования "Горно-Алтайский государственный университет"</a:t>
            </a:r>
            <a:endParaRPr lang="en-GB" sz="3200" b="0" strike="noStrike" spc="-1">
              <a:solidFill>
                <a:srgbClr val="000000"/>
              </a:solidFill>
              <a:uFill>
                <a:solidFill>
                  <a:srgbClr val="FFFFFF"/>
                </a:solidFill>
              </a:uFill>
              <a:latin typeface="Arial"/>
            </a:endParaRPr>
          </a:p>
        </p:txBody>
      </p:sp>
      <p:sp>
        <p:nvSpPr>
          <p:cNvPr id="44" name="CustomShape 3"/>
          <p:cNvSpPr/>
          <p:nvPr/>
        </p:nvSpPr>
        <p:spPr>
          <a:xfrm>
            <a:off x="4592782" y="1805843"/>
            <a:ext cx="7219990" cy="730440"/>
          </a:xfrm>
          <a:prstGeom prst="rect">
            <a:avLst/>
          </a:prstGeom>
          <a:noFill/>
          <a:ln>
            <a:noFill/>
          </a:ln>
        </p:spPr>
        <p:style>
          <a:lnRef idx="0">
            <a:scrgbClr r="0" g="0" b="0"/>
          </a:lnRef>
          <a:fillRef idx="0">
            <a:scrgbClr r="0" g="0" b="0"/>
          </a:fillRef>
          <a:effectRef idx="0">
            <a:scrgbClr r="0" g="0" b="0"/>
          </a:effectRef>
          <a:fontRef idx="minor"/>
        </p:style>
        <p:txBody>
          <a:bodyPr/>
          <a:lstStyle/>
          <a:p>
            <a:pPr algn="r">
              <a:lnSpc>
                <a:spcPct val="100000"/>
              </a:lnSpc>
            </a:pPr>
            <a:r>
              <a:rPr lang="en-GB" sz="1400" b="1" i="1" strike="noStrike" spc="-1" dirty="0" err="1">
                <a:solidFill>
                  <a:srgbClr val="1B4089"/>
                </a:solidFill>
                <a:uFill>
                  <a:solidFill>
                    <a:srgbClr val="FFFFFF"/>
                  </a:solidFill>
                </a:uFill>
                <a:latin typeface="Calibri"/>
                <a:ea typeface="Verdana"/>
              </a:rPr>
              <a:t>Авторы</a:t>
            </a:r>
            <a:r>
              <a:rPr lang="en-GB" sz="1400" b="1" i="1" strike="noStrike" spc="-1" dirty="0">
                <a:solidFill>
                  <a:srgbClr val="1B4089"/>
                </a:solidFill>
                <a:uFill>
                  <a:solidFill>
                    <a:srgbClr val="FFFFFF"/>
                  </a:solidFill>
                </a:uFill>
                <a:latin typeface="Calibri"/>
                <a:ea typeface="Verdana"/>
              </a:rPr>
              <a:t>: </a:t>
            </a:r>
            <a:r>
              <a:rPr lang="en-GB" sz="1400" b="1" i="1" strike="noStrike" spc="-1" dirty="0" err="1">
                <a:solidFill>
                  <a:srgbClr val="1B4089"/>
                </a:solidFill>
                <a:uFill>
                  <a:solidFill>
                    <a:srgbClr val="FFFFFF"/>
                  </a:solidFill>
                </a:uFill>
                <a:latin typeface="Calibri"/>
                <a:ea typeface="Verdana"/>
              </a:rPr>
              <a:t>Каранин</a:t>
            </a:r>
            <a:r>
              <a:rPr lang="en-GB" sz="1400" b="1" i="1" strike="noStrike" spc="-1" dirty="0">
                <a:solidFill>
                  <a:srgbClr val="1B4089"/>
                </a:solidFill>
                <a:uFill>
                  <a:solidFill>
                    <a:srgbClr val="FFFFFF"/>
                  </a:solidFill>
                </a:uFill>
                <a:latin typeface="Calibri"/>
                <a:ea typeface="Verdana"/>
              </a:rPr>
              <a:t> </a:t>
            </a:r>
            <a:r>
              <a:rPr lang="en-GB" sz="1400" b="1" i="1" strike="noStrike" spc="-1" dirty="0" smtClean="0">
                <a:solidFill>
                  <a:srgbClr val="1B4089"/>
                </a:solidFill>
                <a:uFill>
                  <a:solidFill>
                    <a:srgbClr val="FFFFFF"/>
                  </a:solidFill>
                </a:uFill>
                <a:latin typeface="Calibri"/>
                <a:ea typeface="Verdana"/>
              </a:rPr>
              <a:t>А.В</a:t>
            </a:r>
            <a:r>
              <a:rPr lang="en-GB" sz="1400" b="1" i="1" strike="noStrike" spc="-1" dirty="0">
                <a:solidFill>
                  <a:srgbClr val="1B4089"/>
                </a:solidFill>
                <a:uFill>
                  <a:solidFill>
                    <a:srgbClr val="FFFFFF"/>
                  </a:solidFill>
                </a:uFill>
                <a:latin typeface="Calibri"/>
                <a:ea typeface="Verdana"/>
              </a:rPr>
              <a:t>., </a:t>
            </a:r>
            <a:r>
              <a:rPr lang="en-GB" sz="1400" b="1" i="1" strike="noStrike" spc="-1" dirty="0" err="1">
                <a:solidFill>
                  <a:srgbClr val="1B4089"/>
                </a:solidFill>
                <a:uFill>
                  <a:solidFill>
                    <a:srgbClr val="FFFFFF"/>
                  </a:solidFill>
                </a:uFill>
                <a:latin typeface="Calibri"/>
                <a:ea typeface="Verdana"/>
              </a:rPr>
              <a:t>Каранина</a:t>
            </a:r>
            <a:r>
              <a:rPr lang="en-GB" sz="1400" b="1" i="1" strike="noStrike" spc="-1" dirty="0">
                <a:solidFill>
                  <a:srgbClr val="1B4089"/>
                </a:solidFill>
                <a:uFill>
                  <a:solidFill>
                    <a:srgbClr val="FFFFFF"/>
                  </a:solidFill>
                </a:uFill>
                <a:latin typeface="Calibri"/>
                <a:ea typeface="Verdana"/>
              </a:rPr>
              <a:t> С. </a:t>
            </a:r>
            <a:r>
              <a:rPr lang="en-GB" sz="1400" b="1" i="1" strike="noStrike" spc="-1" dirty="0" smtClean="0">
                <a:solidFill>
                  <a:srgbClr val="1B4089"/>
                </a:solidFill>
                <a:uFill>
                  <a:solidFill>
                    <a:srgbClr val="FFFFFF"/>
                  </a:solidFill>
                </a:uFill>
                <a:latin typeface="Calibri"/>
                <a:ea typeface="Verdana"/>
              </a:rPr>
              <a:t>Ю</a:t>
            </a:r>
            <a:r>
              <a:rPr lang="en-GB" sz="1400" b="1" i="1" strike="noStrike" spc="-1" dirty="0">
                <a:solidFill>
                  <a:srgbClr val="1B4089"/>
                </a:solidFill>
                <a:uFill>
                  <a:solidFill>
                    <a:srgbClr val="FFFFFF"/>
                  </a:solidFill>
                </a:uFill>
                <a:latin typeface="Calibri"/>
                <a:ea typeface="Verdana"/>
              </a:rPr>
              <a:t>., </a:t>
            </a:r>
            <a:r>
              <a:rPr lang="en-GB" sz="1400" b="1" i="1" strike="noStrike" spc="-1" dirty="0" err="1">
                <a:solidFill>
                  <a:srgbClr val="1B4089"/>
                </a:solidFill>
                <a:uFill>
                  <a:solidFill>
                    <a:srgbClr val="FFFFFF"/>
                  </a:solidFill>
                </a:uFill>
                <a:latin typeface="Calibri"/>
                <a:ea typeface="Verdana"/>
              </a:rPr>
              <a:t>Беликова</a:t>
            </a:r>
            <a:r>
              <a:rPr lang="en-GB" sz="1400" b="1" i="1" strike="noStrike" spc="-1" dirty="0">
                <a:solidFill>
                  <a:srgbClr val="1B4089"/>
                </a:solidFill>
                <a:uFill>
                  <a:solidFill>
                    <a:srgbClr val="FFFFFF"/>
                  </a:solidFill>
                </a:uFill>
                <a:latin typeface="Calibri"/>
                <a:ea typeface="Verdana"/>
              </a:rPr>
              <a:t> </a:t>
            </a:r>
            <a:r>
              <a:rPr lang="en-GB" sz="1400" b="1" i="1" strike="noStrike" spc="-1" dirty="0" smtClean="0">
                <a:solidFill>
                  <a:srgbClr val="1B4089"/>
                </a:solidFill>
                <a:uFill>
                  <a:solidFill>
                    <a:srgbClr val="FFFFFF"/>
                  </a:solidFill>
                </a:uFill>
                <a:latin typeface="Calibri"/>
                <a:ea typeface="Verdana"/>
              </a:rPr>
              <a:t>М.Ю</a:t>
            </a:r>
            <a:r>
              <a:rPr lang="en-GB" sz="1400" b="1" i="1" strike="noStrike" spc="-1" dirty="0">
                <a:solidFill>
                  <a:srgbClr val="1B4089"/>
                </a:solidFill>
                <a:uFill>
                  <a:solidFill>
                    <a:srgbClr val="FFFFFF"/>
                  </a:solidFill>
                </a:uFill>
                <a:latin typeface="Calibri"/>
                <a:ea typeface="Verdana"/>
              </a:rPr>
              <a:t>, </a:t>
            </a:r>
            <a:r>
              <a:rPr lang="en-GB" sz="1400" b="1" i="1" strike="noStrike" spc="-1" dirty="0" err="1">
                <a:solidFill>
                  <a:srgbClr val="1B4089"/>
                </a:solidFill>
                <a:uFill>
                  <a:solidFill>
                    <a:srgbClr val="FFFFFF"/>
                  </a:solidFill>
                </a:uFill>
                <a:latin typeface="Calibri"/>
                <a:ea typeface="Verdana"/>
              </a:rPr>
              <a:t>Кочеева</a:t>
            </a:r>
            <a:r>
              <a:rPr lang="en-GB" sz="1400" b="1" i="1" strike="noStrike" spc="-1" dirty="0">
                <a:solidFill>
                  <a:srgbClr val="1B4089"/>
                </a:solidFill>
                <a:uFill>
                  <a:solidFill>
                    <a:srgbClr val="FFFFFF"/>
                  </a:solidFill>
                </a:uFill>
                <a:latin typeface="Calibri"/>
                <a:ea typeface="Verdana"/>
              </a:rPr>
              <a:t> </a:t>
            </a:r>
            <a:r>
              <a:rPr lang="en-GB" sz="1400" b="1" i="1" strike="noStrike" spc="-1" dirty="0" smtClean="0">
                <a:solidFill>
                  <a:srgbClr val="1B4089"/>
                </a:solidFill>
                <a:uFill>
                  <a:solidFill>
                    <a:srgbClr val="FFFFFF"/>
                  </a:solidFill>
                </a:uFill>
                <a:latin typeface="Calibri"/>
                <a:ea typeface="Verdana"/>
              </a:rPr>
              <a:t>Н.А</a:t>
            </a:r>
            <a:r>
              <a:rPr lang="en-GB" sz="1400" b="1" i="1" strike="noStrike" spc="-1" dirty="0">
                <a:solidFill>
                  <a:srgbClr val="1B4089"/>
                </a:solidFill>
                <a:uFill>
                  <a:solidFill>
                    <a:srgbClr val="FFFFFF"/>
                  </a:solidFill>
                </a:uFill>
                <a:latin typeface="Calibri"/>
                <a:ea typeface="Verdana"/>
              </a:rPr>
              <a:t>., </a:t>
            </a:r>
            <a:r>
              <a:rPr lang="en-GB" sz="1400" b="1" i="1" strike="noStrike" spc="-1" dirty="0" err="1">
                <a:solidFill>
                  <a:srgbClr val="1B4089"/>
                </a:solidFill>
                <a:uFill>
                  <a:solidFill>
                    <a:srgbClr val="FFFFFF"/>
                  </a:solidFill>
                </a:uFill>
                <a:latin typeface="Calibri"/>
                <a:ea typeface="Verdana"/>
              </a:rPr>
              <a:t>Барановский</a:t>
            </a:r>
            <a:r>
              <a:rPr lang="en-GB" sz="1400" b="1" i="1" strike="noStrike" spc="-1" dirty="0">
                <a:solidFill>
                  <a:srgbClr val="1B4089"/>
                </a:solidFill>
                <a:uFill>
                  <a:solidFill>
                    <a:srgbClr val="FFFFFF"/>
                  </a:solidFill>
                </a:uFill>
                <a:latin typeface="Calibri"/>
                <a:ea typeface="Verdana"/>
              </a:rPr>
              <a:t> </a:t>
            </a:r>
            <a:r>
              <a:rPr lang="en-GB" sz="1400" b="1" i="1" strike="noStrike" spc="-1" dirty="0" smtClean="0">
                <a:solidFill>
                  <a:srgbClr val="1B4089"/>
                </a:solidFill>
                <a:uFill>
                  <a:solidFill>
                    <a:srgbClr val="FFFFFF"/>
                  </a:solidFill>
                </a:uFill>
                <a:latin typeface="Calibri"/>
                <a:ea typeface="Verdana"/>
              </a:rPr>
              <a:t>Н.В.</a:t>
            </a:r>
            <a:endParaRPr lang="ru-RU" sz="1400" b="1" i="1" strike="noStrike" spc="-1" dirty="0" smtClean="0">
              <a:solidFill>
                <a:srgbClr val="1B4089"/>
              </a:solidFill>
              <a:uFill>
                <a:solidFill>
                  <a:srgbClr val="FFFFFF"/>
                </a:solidFill>
              </a:uFill>
              <a:latin typeface="Calibri"/>
              <a:ea typeface="Verdana"/>
            </a:endParaRPr>
          </a:p>
        </p:txBody>
      </p:sp>
      <p:sp>
        <p:nvSpPr>
          <p:cNvPr id="45" name="CustomShape 4"/>
          <p:cNvSpPr/>
          <p:nvPr/>
        </p:nvSpPr>
        <p:spPr>
          <a:xfrm>
            <a:off x="438261" y="5956170"/>
            <a:ext cx="11520000" cy="72108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just">
              <a:lnSpc>
                <a:spcPct val="100000"/>
              </a:lnSpc>
            </a:pPr>
            <a:r>
              <a:rPr lang="en-GB" sz="1050" b="1" strike="noStrike" spc="-1" dirty="0" err="1" smtClean="0">
                <a:solidFill>
                  <a:srgbClr val="163470"/>
                </a:solidFill>
                <a:uFill>
                  <a:solidFill>
                    <a:srgbClr val="FFFFFF"/>
                  </a:solidFill>
                </a:uFill>
                <a:latin typeface="Calibri"/>
              </a:rPr>
              <a:t>Публикации</a:t>
            </a:r>
            <a:r>
              <a:rPr lang="en-GB" sz="1050" b="1" strike="noStrike" spc="-1" dirty="0">
                <a:solidFill>
                  <a:srgbClr val="163470"/>
                </a:solidFill>
                <a:uFill>
                  <a:solidFill>
                    <a:srgbClr val="FFFFFF"/>
                  </a:solidFill>
                </a:uFill>
                <a:latin typeface="Calibri"/>
              </a:rPr>
              <a:t>: </a:t>
            </a:r>
            <a:r>
              <a:rPr lang="en-GB" sz="1050" i="1" strike="noStrike" spc="-1" dirty="0" err="1" smtClean="0">
                <a:uFill>
                  <a:solidFill>
                    <a:srgbClr val="FFFFFF"/>
                  </a:solidFill>
                </a:uFill>
              </a:rPr>
              <a:t>Каранина</a:t>
            </a:r>
            <a:r>
              <a:rPr lang="en-GB" sz="1050" i="1" strike="noStrike" spc="-1" dirty="0" smtClean="0">
                <a:uFill>
                  <a:solidFill>
                    <a:srgbClr val="FFFFFF"/>
                  </a:solidFill>
                </a:uFill>
              </a:rPr>
              <a:t> </a:t>
            </a:r>
            <a:r>
              <a:rPr lang="en-GB" sz="1050" i="1" strike="noStrike" spc="-1" dirty="0">
                <a:uFill>
                  <a:solidFill>
                    <a:srgbClr val="FFFFFF"/>
                  </a:solidFill>
                </a:uFill>
              </a:rPr>
              <a:t>С. Ю. и </a:t>
            </a:r>
            <a:r>
              <a:rPr lang="en-GB" sz="1050" i="1" strike="noStrike" spc="-1" dirty="0" err="1">
                <a:uFill>
                  <a:solidFill>
                    <a:srgbClr val="FFFFFF"/>
                  </a:solidFill>
                </a:uFill>
              </a:rPr>
              <a:t>др</a:t>
            </a:r>
            <a:r>
              <a:rPr lang="en-GB" sz="1050" i="1" strike="noStrike" spc="-1" dirty="0">
                <a:uFill>
                  <a:solidFill>
                    <a:srgbClr val="FFFFFF"/>
                  </a:solidFill>
                </a:uFill>
              </a:rPr>
              <a:t>. </a:t>
            </a:r>
            <a:r>
              <a:rPr lang="en-GB" sz="1050" i="1" strike="noStrike" spc="-1" dirty="0" err="1" smtClean="0">
                <a:uFill>
                  <a:solidFill>
                    <a:srgbClr val="FFFFFF"/>
                  </a:solidFill>
                </a:uFill>
              </a:rPr>
              <a:t>Природные</a:t>
            </a:r>
            <a:r>
              <a:rPr lang="en-GB" sz="1050" i="1" strike="noStrike" spc="-1" dirty="0" smtClean="0">
                <a:uFill>
                  <a:solidFill>
                    <a:srgbClr val="FFFFFF"/>
                  </a:solidFill>
                </a:uFill>
              </a:rPr>
              <a:t> </a:t>
            </a:r>
            <a:r>
              <a:rPr lang="en-GB" sz="1050" i="1" strike="noStrike" spc="-1" dirty="0" err="1" smtClean="0">
                <a:uFill>
                  <a:solidFill>
                    <a:srgbClr val="FFFFFF"/>
                  </a:solidFill>
                </a:uFill>
              </a:rPr>
              <a:t>пожары</a:t>
            </a:r>
            <a:r>
              <a:rPr lang="en-GB" sz="1050" i="1" strike="noStrike" spc="-1" dirty="0" smtClean="0">
                <a:uFill>
                  <a:solidFill>
                    <a:srgbClr val="FFFFFF"/>
                  </a:solidFill>
                </a:uFill>
              </a:rPr>
              <a:t> </a:t>
            </a:r>
            <a:r>
              <a:rPr lang="en-GB" sz="1050" i="1" strike="noStrike" spc="-1" dirty="0" err="1" smtClean="0">
                <a:uFill>
                  <a:solidFill>
                    <a:srgbClr val="FFFFFF"/>
                  </a:solidFill>
                </a:uFill>
              </a:rPr>
              <a:t>от</a:t>
            </a:r>
            <a:r>
              <a:rPr lang="en-GB" sz="1050" i="1" strike="noStrike" spc="-1" dirty="0" smtClean="0">
                <a:uFill>
                  <a:solidFill>
                    <a:srgbClr val="FFFFFF"/>
                  </a:solidFill>
                </a:uFill>
              </a:rPr>
              <a:t> </a:t>
            </a:r>
            <a:r>
              <a:rPr lang="en-GB" sz="1050" i="1" strike="noStrike" spc="-1" dirty="0" err="1" smtClean="0">
                <a:uFill>
                  <a:solidFill>
                    <a:srgbClr val="FFFFFF"/>
                  </a:solidFill>
                </a:uFill>
              </a:rPr>
              <a:t>гроз</a:t>
            </a:r>
            <a:r>
              <a:rPr lang="en-GB" sz="1050" i="1" strike="noStrike" spc="-1" dirty="0" smtClean="0">
                <a:uFill>
                  <a:solidFill>
                    <a:srgbClr val="FFFFFF"/>
                  </a:solidFill>
                </a:uFill>
              </a:rPr>
              <a:t> в </a:t>
            </a:r>
            <a:r>
              <a:rPr lang="en-GB" sz="1050" i="1" strike="noStrike" spc="-1" dirty="0" err="1" smtClean="0">
                <a:uFill>
                  <a:solidFill>
                    <a:srgbClr val="FFFFFF"/>
                  </a:solidFill>
                </a:uFill>
              </a:rPr>
              <a:t>Республике</a:t>
            </a:r>
            <a:r>
              <a:rPr lang="en-GB" sz="1050" i="1" strike="noStrike" spc="-1" dirty="0" smtClean="0">
                <a:uFill>
                  <a:solidFill>
                    <a:srgbClr val="FFFFFF"/>
                  </a:solidFill>
                </a:uFill>
              </a:rPr>
              <a:t> </a:t>
            </a:r>
            <a:r>
              <a:rPr lang="en-GB" sz="1050" i="1" strike="noStrike" spc="-1" dirty="0" err="1" smtClean="0">
                <a:uFill>
                  <a:solidFill>
                    <a:srgbClr val="FFFFFF"/>
                  </a:solidFill>
                </a:uFill>
              </a:rPr>
              <a:t>Алтай</a:t>
            </a:r>
            <a:r>
              <a:rPr lang="en-GB" sz="1050" i="1" strike="noStrike" spc="-1" dirty="0" smtClean="0">
                <a:uFill>
                  <a:solidFill>
                    <a:srgbClr val="FFFFFF"/>
                  </a:solidFill>
                </a:uFill>
              </a:rPr>
              <a:t> в 2015-2020 </a:t>
            </a:r>
            <a:r>
              <a:rPr lang="en-GB" sz="1050" i="1" strike="noStrike" spc="-1" dirty="0" err="1">
                <a:uFill>
                  <a:solidFill>
                    <a:srgbClr val="FFFFFF"/>
                  </a:solidFill>
                </a:uFill>
              </a:rPr>
              <a:t>гг</a:t>
            </a:r>
            <a:r>
              <a:rPr lang="en-GB" sz="1050" i="1" strike="noStrike" spc="-1" dirty="0">
                <a:uFill>
                  <a:solidFill>
                    <a:srgbClr val="FFFFFF"/>
                  </a:solidFill>
                </a:uFill>
              </a:rPr>
              <a:t>. </a:t>
            </a:r>
            <a:r>
              <a:rPr lang="en-GB" sz="1050" i="1" strike="noStrike" spc="-1" dirty="0" smtClean="0">
                <a:uFill>
                  <a:solidFill>
                    <a:srgbClr val="FFFFFF"/>
                  </a:solidFill>
                </a:uFill>
              </a:rPr>
              <a:t>и </a:t>
            </a:r>
            <a:r>
              <a:rPr lang="en-GB" sz="1050" i="1" strike="noStrike" spc="-1" dirty="0" err="1" smtClean="0">
                <a:uFill>
                  <a:solidFill>
                    <a:srgbClr val="FFFFFF"/>
                  </a:solidFill>
                </a:uFill>
              </a:rPr>
              <a:t>их</a:t>
            </a:r>
            <a:r>
              <a:rPr lang="en-GB" sz="1050" i="1" strike="noStrike" spc="-1" dirty="0" smtClean="0">
                <a:uFill>
                  <a:solidFill>
                    <a:srgbClr val="FFFFFF"/>
                  </a:solidFill>
                </a:uFill>
              </a:rPr>
              <a:t> </a:t>
            </a:r>
            <a:r>
              <a:rPr lang="en-GB" sz="1050" i="1" strike="noStrike" spc="-1" dirty="0" err="1" smtClean="0">
                <a:uFill>
                  <a:solidFill>
                    <a:srgbClr val="FFFFFF"/>
                  </a:solidFill>
                </a:uFill>
              </a:rPr>
              <a:t>сопоставление</a:t>
            </a:r>
            <a:r>
              <a:rPr lang="en-GB" sz="1050" i="1" strike="noStrike" spc="-1" dirty="0" smtClean="0">
                <a:uFill>
                  <a:solidFill>
                    <a:srgbClr val="FFFFFF"/>
                  </a:solidFill>
                </a:uFill>
              </a:rPr>
              <a:t> с </a:t>
            </a:r>
            <a:r>
              <a:rPr lang="en-GB" sz="1050" i="1" strike="noStrike" spc="-1" dirty="0" err="1" smtClean="0">
                <a:uFill>
                  <a:solidFill>
                    <a:srgbClr val="FFFFFF"/>
                  </a:solidFill>
                </a:uFill>
              </a:rPr>
              <a:t>данными</a:t>
            </a:r>
            <a:r>
              <a:rPr lang="en-GB" sz="1050" i="1" strike="noStrike" spc="-1" dirty="0" smtClean="0">
                <a:uFill>
                  <a:solidFill>
                    <a:srgbClr val="FFFFFF"/>
                  </a:solidFill>
                </a:uFill>
              </a:rPr>
              <a:t> WWLLN </a:t>
            </a:r>
            <a:r>
              <a:rPr lang="en-GB" sz="1050" i="1" strike="noStrike" spc="-1" dirty="0">
                <a:uFill>
                  <a:solidFill>
                    <a:srgbClr val="FFFFFF"/>
                  </a:solidFill>
                </a:uFill>
              </a:rPr>
              <a:t>//</a:t>
            </a:r>
            <a:r>
              <a:rPr lang="en-GB" sz="1050" i="1" strike="noStrike" spc="-1" dirty="0" err="1">
                <a:uFill>
                  <a:solidFill>
                    <a:srgbClr val="FFFFFF"/>
                  </a:solidFill>
                </a:uFill>
              </a:rPr>
              <a:t>Закономерности</a:t>
            </a:r>
            <a:r>
              <a:rPr lang="en-GB" sz="1050" i="1" strike="noStrike" spc="-1" dirty="0">
                <a:uFill>
                  <a:solidFill>
                    <a:srgbClr val="FFFFFF"/>
                  </a:solidFill>
                </a:uFill>
              </a:rPr>
              <a:t> </a:t>
            </a:r>
            <a:r>
              <a:rPr lang="en-GB" sz="1050" i="1" strike="noStrike" spc="-1" dirty="0" err="1">
                <a:uFill>
                  <a:solidFill>
                    <a:srgbClr val="FFFFFF"/>
                  </a:solidFill>
                </a:uFill>
              </a:rPr>
              <a:t>формирования</a:t>
            </a:r>
            <a:r>
              <a:rPr lang="en-GB" sz="1050" i="1" strike="noStrike" spc="-1" dirty="0">
                <a:uFill>
                  <a:solidFill>
                    <a:srgbClr val="FFFFFF"/>
                  </a:solidFill>
                </a:uFill>
              </a:rPr>
              <a:t> и </a:t>
            </a:r>
            <a:r>
              <a:rPr lang="en-GB" sz="1050" i="1" strike="noStrike" spc="-1" dirty="0" err="1">
                <a:uFill>
                  <a:solidFill>
                    <a:srgbClr val="FFFFFF"/>
                  </a:solidFill>
                </a:uFill>
              </a:rPr>
              <a:t>воздействия</a:t>
            </a:r>
            <a:r>
              <a:rPr lang="en-GB" sz="1050" i="1" strike="noStrike" spc="-1" dirty="0">
                <a:uFill>
                  <a:solidFill>
                    <a:srgbClr val="FFFFFF"/>
                  </a:solidFill>
                </a:uFill>
              </a:rPr>
              <a:t> </a:t>
            </a:r>
            <a:r>
              <a:rPr lang="en-GB" sz="1050" i="1" strike="noStrike" spc="-1" dirty="0" err="1">
                <a:uFill>
                  <a:solidFill>
                    <a:srgbClr val="FFFFFF"/>
                  </a:solidFill>
                </a:uFill>
              </a:rPr>
              <a:t>морских</a:t>
            </a:r>
            <a:r>
              <a:rPr lang="en-GB" sz="1050" i="1" strike="noStrike" spc="-1" dirty="0">
                <a:uFill>
                  <a:solidFill>
                    <a:srgbClr val="FFFFFF"/>
                  </a:solidFill>
                </a:uFill>
              </a:rPr>
              <a:t>, </a:t>
            </a:r>
            <a:r>
              <a:rPr lang="en-GB" sz="1050" i="1" strike="noStrike" spc="-1" dirty="0" err="1">
                <a:uFill>
                  <a:solidFill>
                    <a:srgbClr val="FFFFFF"/>
                  </a:solidFill>
                </a:uFill>
              </a:rPr>
              <a:t>атмосферных</a:t>
            </a:r>
            <a:r>
              <a:rPr lang="en-GB" sz="1050" i="1" strike="noStrike" spc="-1" dirty="0">
                <a:uFill>
                  <a:solidFill>
                    <a:srgbClr val="FFFFFF"/>
                  </a:solidFill>
                </a:uFill>
              </a:rPr>
              <a:t> </a:t>
            </a:r>
            <a:r>
              <a:rPr lang="en-GB" sz="1050" i="1" strike="noStrike" spc="-1" dirty="0" err="1">
                <a:uFill>
                  <a:solidFill>
                    <a:srgbClr val="FFFFFF"/>
                  </a:solidFill>
                </a:uFill>
              </a:rPr>
              <a:t>опасных</a:t>
            </a:r>
            <a:r>
              <a:rPr lang="en-GB" sz="1050" i="1" strike="noStrike" spc="-1" dirty="0">
                <a:uFill>
                  <a:solidFill>
                    <a:srgbClr val="FFFFFF"/>
                  </a:solidFill>
                </a:uFill>
              </a:rPr>
              <a:t> </a:t>
            </a:r>
            <a:r>
              <a:rPr lang="en-GB" sz="1050" i="1" strike="noStrike" spc="-1" dirty="0" err="1">
                <a:uFill>
                  <a:solidFill>
                    <a:srgbClr val="FFFFFF"/>
                  </a:solidFill>
                </a:uFill>
              </a:rPr>
              <a:t>явлений</a:t>
            </a:r>
            <a:r>
              <a:rPr lang="en-GB" sz="1050" i="1" strike="noStrike" spc="-1" dirty="0">
                <a:uFill>
                  <a:solidFill>
                    <a:srgbClr val="FFFFFF"/>
                  </a:solidFill>
                </a:uFill>
              </a:rPr>
              <a:t> и </a:t>
            </a:r>
            <a:r>
              <a:rPr lang="en-GB" sz="1050" i="1" strike="noStrike" spc="-1" dirty="0" err="1">
                <a:uFill>
                  <a:solidFill>
                    <a:srgbClr val="FFFFFF"/>
                  </a:solidFill>
                </a:uFill>
              </a:rPr>
              <a:t>катастроф</a:t>
            </a:r>
            <a:r>
              <a:rPr lang="en-GB" sz="1050" i="1" strike="noStrike" spc="-1" dirty="0">
                <a:uFill>
                  <a:solidFill>
                    <a:srgbClr val="FFFFFF"/>
                  </a:solidFill>
                </a:uFill>
              </a:rPr>
              <a:t> </a:t>
            </a:r>
            <a:r>
              <a:rPr lang="en-GB" sz="1050" i="1" strike="noStrike" spc="-1" dirty="0" err="1">
                <a:uFill>
                  <a:solidFill>
                    <a:srgbClr val="FFFFFF"/>
                  </a:solidFill>
                </a:uFill>
              </a:rPr>
              <a:t>на</a:t>
            </a:r>
            <a:r>
              <a:rPr lang="en-GB" sz="1050" i="1" strike="noStrike" spc="-1" dirty="0">
                <a:uFill>
                  <a:solidFill>
                    <a:srgbClr val="FFFFFF"/>
                  </a:solidFill>
                </a:uFill>
              </a:rPr>
              <a:t> </a:t>
            </a:r>
            <a:r>
              <a:rPr lang="en-GB" sz="1050" i="1" strike="noStrike" spc="-1" dirty="0" err="1">
                <a:uFill>
                  <a:solidFill>
                    <a:srgbClr val="FFFFFF"/>
                  </a:solidFill>
                </a:uFill>
              </a:rPr>
              <a:t>прибрежную</a:t>
            </a:r>
            <a:r>
              <a:rPr lang="en-GB" sz="1050" i="1" strike="noStrike" spc="-1" dirty="0">
                <a:uFill>
                  <a:solidFill>
                    <a:srgbClr val="FFFFFF"/>
                  </a:solidFill>
                </a:uFill>
              </a:rPr>
              <a:t> </a:t>
            </a:r>
            <a:r>
              <a:rPr lang="en-GB" sz="1050" i="1" strike="noStrike" spc="-1" dirty="0" err="1">
                <a:uFill>
                  <a:solidFill>
                    <a:srgbClr val="FFFFFF"/>
                  </a:solidFill>
                </a:uFill>
              </a:rPr>
              <a:t>зону</a:t>
            </a:r>
            <a:r>
              <a:rPr lang="en-GB" sz="1050" i="1" strike="noStrike" spc="-1" dirty="0">
                <a:uFill>
                  <a:solidFill>
                    <a:srgbClr val="FFFFFF"/>
                  </a:solidFill>
                </a:uFill>
              </a:rPr>
              <a:t> РФ в </a:t>
            </a:r>
            <a:r>
              <a:rPr lang="en-GB" sz="1050" i="1" strike="noStrike" spc="-1" dirty="0" err="1">
                <a:uFill>
                  <a:solidFill>
                    <a:srgbClr val="FFFFFF"/>
                  </a:solidFill>
                </a:uFill>
              </a:rPr>
              <a:t>условиях</a:t>
            </a:r>
            <a:r>
              <a:rPr lang="en-GB" sz="1050" i="1" strike="noStrike" spc="-1" dirty="0">
                <a:uFill>
                  <a:solidFill>
                    <a:srgbClr val="FFFFFF"/>
                  </a:solidFill>
                </a:uFill>
              </a:rPr>
              <a:t> </a:t>
            </a:r>
            <a:r>
              <a:rPr lang="en-GB" sz="1050" i="1" strike="noStrike" spc="-1" dirty="0" err="1">
                <a:uFill>
                  <a:solidFill>
                    <a:srgbClr val="FFFFFF"/>
                  </a:solidFill>
                </a:uFill>
              </a:rPr>
              <a:t>глобальных</a:t>
            </a:r>
            <a:r>
              <a:rPr lang="en-GB" sz="1050" i="1" strike="noStrike" spc="-1" dirty="0">
                <a:uFill>
                  <a:solidFill>
                    <a:srgbClr val="FFFFFF"/>
                  </a:solidFill>
                </a:uFill>
              </a:rPr>
              <a:t> </a:t>
            </a:r>
            <a:r>
              <a:rPr lang="en-GB" sz="1050" i="1" strike="noStrike" spc="-1" dirty="0" err="1">
                <a:uFill>
                  <a:solidFill>
                    <a:srgbClr val="FFFFFF"/>
                  </a:solidFill>
                </a:uFill>
              </a:rPr>
              <a:t>климатических</a:t>
            </a:r>
            <a:r>
              <a:rPr lang="en-GB" sz="1050" i="1" strike="noStrike" spc="-1" dirty="0">
                <a:uFill>
                  <a:solidFill>
                    <a:srgbClr val="FFFFFF"/>
                  </a:solidFill>
                </a:uFill>
              </a:rPr>
              <a:t> и </a:t>
            </a:r>
            <a:r>
              <a:rPr lang="en-GB" sz="1050" i="1" strike="noStrike" spc="-1" dirty="0" err="1">
                <a:uFill>
                  <a:solidFill>
                    <a:srgbClr val="FFFFFF"/>
                  </a:solidFill>
                </a:uFill>
              </a:rPr>
              <a:t>индустриальных</a:t>
            </a:r>
            <a:r>
              <a:rPr lang="en-GB" sz="1050" i="1" strike="noStrike" spc="-1" dirty="0">
                <a:uFill>
                  <a:solidFill>
                    <a:srgbClr val="FFFFFF"/>
                  </a:solidFill>
                </a:uFill>
              </a:rPr>
              <a:t> </a:t>
            </a:r>
            <a:r>
              <a:rPr lang="en-GB" sz="1050" i="1" strike="noStrike" spc="-1" dirty="0" err="1">
                <a:uFill>
                  <a:solidFill>
                    <a:srgbClr val="FFFFFF"/>
                  </a:solidFill>
                </a:uFill>
              </a:rPr>
              <a:t>вызовов</a:t>
            </a:r>
            <a:r>
              <a:rPr lang="en-GB" sz="1050" i="1" strike="noStrike" spc="-1" dirty="0">
                <a:uFill>
                  <a:solidFill>
                    <a:srgbClr val="FFFFFF"/>
                  </a:solidFill>
                </a:uFill>
              </a:rPr>
              <a:t> («</a:t>
            </a:r>
            <a:r>
              <a:rPr lang="en-GB" sz="1050" i="1" strike="noStrike" spc="-1" dirty="0" err="1">
                <a:uFill>
                  <a:solidFill>
                    <a:srgbClr val="FFFFFF"/>
                  </a:solidFill>
                </a:uFill>
              </a:rPr>
              <a:t>Опасные</a:t>
            </a:r>
            <a:r>
              <a:rPr lang="en-GB" sz="1050" i="1" strike="noStrike" spc="-1" dirty="0">
                <a:uFill>
                  <a:solidFill>
                    <a:srgbClr val="FFFFFF"/>
                  </a:solidFill>
                </a:uFill>
              </a:rPr>
              <a:t> </a:t>
            </a:r>
            <a:r>
              <a:rPr lang="en-GB" sz="1050" i="1" strike="noStrike" spc="-1" dirty="0" err="1">
                <a:uFill>
                  <a:solidFill>
                    <a:srgbClr val="FFFFFF"/>
                  </a:solidFill>
                </a:uFill>
              </a:rPr>
              <a:t>явления</a:t>
            </a:r>
            <a:r>
              <a:rPr lang="en-GB" sz="1050" i="1" strike="noStrike" spc="-1" dirty="0">
                <a:uFill>
                  <a:solidFill>
                    <a:srgbClr val="FFFFFF"/>
                  </a:solidFill>
                </a:uFill>
              </a:rPr>
              <a:t>-III»). – 2021. – С. </a:t>
            </a:r>
            <a:r>
              <a:rPr lang="en-GB" sz="1050" i="1" strike="noStrike" spc="-1" dirty="0" smtClean="0">
                <a:uFill>
                  <a:solidFill>
                    <a:srgbClr val="FFFFFF"/>
                  </a:solidFill>
                </a:uFill>
              </a:rPr>
              <a:t>381-385.</a:t>
            </a:r>
            <a:endParaRPr lang="ru-RU" sz="1050" i="1" strike="noStrike" spc="-1" dirty="0" smtClean="0">
              <a:uFill>
                <a:solidFill>
                  <a:srgbClr val="FFFFFF"/>
                </a:solidFill>
              </a:uFill>
            </a:endParaRPr>
          </a:p>
          <a:p>
            <a:pPr algn="just">
              <a:lnSpc>
                <a:spcPct val="100000"/>
              </a:lnSpc>
            </a:pPr>
            <a:r>
              <a:rPr lang="en-GB" sz="1050" i="1" strike="noStrike" spc="-1" dirty="0" err="1" smtClean="0">
                <a:uFill>
                  <a:solidFill>
                    <a:srgbClr val="FFFFFF"/>
                  </a:solidFill>
                </a:uFill>
              </a:rPr>
              <a:t>Karanina</a:t>
            </a:r>
            <a:r>
              <a:rPr lang="en-GB" sz="1050" i="1" strike="noStrike" spc="-1" dirty="0" smtClean="0">
                <a:uFill>
                  <a:solidFill>
                    <a:srgbClr val="FFFFFF"/>
                  </a:solidFill>
                </a:uFill>
              </a:rPr>
              <a:t> </a:t>
            </a:r>
            <a:r>
              <a:rPr lang="en-GB" sz="1050" i="1" strike="noStrike" spc="-1" dirty="0">
                <a:uFill>
                  <a:solidFill>
                    <a:srgbClr val="FFFFFF"/>
                  </a:solidFill>
                </a:uFill>
              </a:rPr>
              <a:t>S. Y. et al. Assessment of the lightning discharge energy depending on the height of the territory above sea level for Western Siberia //IOP Conference Series: Earth and Environmental Science. – IOP Publishing, 2021. – Т. 840. – №. 1. – С. 012034</a:t>
            </a:r>
            <a:r>
              <a:rPr lang="en-GB" sz="1050" i="1" strike="noStrike" spc="-1" dirty="0" smtClean="0">
                <a:uFill>
                  <a:solidFill>
                    <a:srgbClr val="FFFFFF"/>
                  </a:solidFill>
                </a:uFill>
              </a:rPr>
              <a:t>.</a:t>
            </a:r>
            <a:endParaRPr lang="en-GB" sz="1800" b="0" strike="noStrike" spc="-1" dirty="0">
              <a:solidFill>
                <a:srgbClr val="000000"/>
              </a:solidFill>
              <a:uFill>
                <a:solidFill>
                  <a:srgbClr val="FFFFFF"/>
                </a:solidFill>
              </a:uFill>
              <a:latin typeface="Arial"/>
            </a:endParaRPr>
          </a:p>
        </p:txBody>
      </p:sp>
      <p:sp>
        <p:nvSpPr>
          <p:cNvPr id="46" name="CustomShape 5"/>
          <p:cNvSpPr/>
          <p:nvPr/>
        </p:nvSpPr>
        <p:spPr>
          <a:xfrm>
            <a:off x="5234809" y="2191757"/>
            <a:ext cx="6578280" cy="3744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just">
              <a:lnSpc>
                <a:spcPct val="100000"/>
              </a:lnSpc>
            </a:pPr>
            <a:r>
              <a:rPr lang="ru-RU" sz="1600" b="0" strike="noStrike" spc="-1" dirty="0">
                <a:solidFill>
                  <a:srgbClr val="163470"/>
                </a:solidFill>
                <a:uFill>
                  <a:solidFill>
                    <a:srgbClr val="FFFFFF"/>
                  </a:solidFill>
                </a:uFill>
                <a:ea typeface="Lucida Sans Unicode"/>
              </a:rPr>
              <a:t>О</a:t>
            </a:r>
            <a:r>
              <a:rPr lang="en-GB" sz="1600" b="0" strike="noStrike" spc="-1" dirty="0" err="1">
                <a:solidFill>
                  <a:srgbClr val="163470"/>
                </a:solidFill>
                <a:uFill>
                  <a:solidFill>
                    <a:srgbClr val="FFFFFF"/>
                  </a:solidFill>
                </a:uFill>
                <a:ea typeface="Lucida Sans Unicode"/>
              </a:rPr>
              <a:t>характеризовано</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пространственное</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распространение</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грозовых</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пожаров</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по</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территории</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Республики</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Алтай</a:t>
            </a:r>
            <a:r>
              <a:rPr lang="en-GB" sz="1600" b="0" strike="noStrike" spc="-1" dirty="0">
                <a:solidFill>
                  <a:srgbClr val="163470"/>
                </a:solidFill>
                <a:uFill>
                  <a:solidFill>
                    <a:srgbClr val="FFFFFF"/>
                  </a:solidFill>
                </a:uFill>
                <a:ea typeface="Lucida Sans Unicode"/>
              </a:rPr>
              <a:t> в 2015-2020 </a:t>
            </a:r>
            <a:r>
              <a:rPr lang="en-GB" sz="1600" b="0" strike="noStrike" spc="-1" dirty="0" err="1">
                <a:solidFill>
                  <a:srgbClr val="163470"/>
                </a:solidFill>
                <a:uFill>
                  <a:solidFill>
                    <a:srgbClr val="FFFFFF"/>
                  </a:solidFill>
                </a:uFill>
                <a:ea typeface="Lucida Sans Unicode"/>
              </a:rPr>
              <a:t>гг</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определено</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наиболее</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вероятное</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время</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тления</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леса</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после</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грозы</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выяснена</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морфометрическая</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приуроченность</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грозовых</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пожаров</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найдена</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зависимость</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энергии</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удара</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молний</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от</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высоты</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разработан</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метод</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оценки</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пространственного</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распределения</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плотности</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молниевых</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разрядов</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на</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основе</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бутстреп</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подхода</a:t>
            </a:r>
            <a:r>
              <a:rPr lang="en-GB" sz="1600" b="0" strike="noStrike" spc="-1" dirty="0">
                <a:solidFill>
                  <a:srgbClr val="163470"/>
                </a:solidFill>
                <a:uFill>
                  <a:solidFill>
                    <a:srgbClr val="FFFFFF"/>
                  </a:solidFill>
                </a:uFill>
                <a:ea typeface="Lucida Sans Unicode"/>
              </a:rPr>
              <a:t> и </a:t>
            </a:r>
            <a:r>
              <a:rPr lang="en-GB" sz="1600" b="0" strike="noStrike" spc="-1" dirty="0" err="1">
                <a:solidFill>
                  <a:srgbClr val="163470"/>
                </a:solidFill>
                <a:uFill>
                  <a:solidFill>
                    <a:srgbClr val="FFFFFF"/>
                  </a:solidFill>
                </a:uFill>
                <a:ea typeface="Lucida Sans Unicode"/>
              </a:rPr>
              <a:t>данных</a:t>
            </a:r>
            <a:r>
              <a:rPr lang="en-GB" sz="1600" b="0" strike="noStrike" spc="-1" dirty="0">
                <a:solidFill>
                  <a:srgbClr val="163470"/>
                </a:solidFill>
                <a:uFill>
                  <a:solidFill>
                    <a:srgbClr val="FFFFFF"/>
                  </a:solidFill>
                </a:uFill>
                <a:ea typeface="Lucida Sans Unicode"/>
              </a:rPr>
              <a:t> о </a:t>
            </a:r>
            <a:r>
              <a:rPr lang="en-GB" sz="1600" b="0" strike="noStrike" spc="-1" dirty="0" err="1">
                <a:solidFill>
                  <a:srgbClr val="163470"/>
                </a:solidFill>
                <a:uFill>
                  <a:solidFill>
                    <a:srgbClr val="FFFFFF"/>
                  </a:solidFill>
                </a:uFill>
                <a:ea typeface="Lucida Sans Unicode"/>
              </a:rPr>
              <a:t>погрешности</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измерения</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координат</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грозо-пеленгационных</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систем</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разработан</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вероятностный</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критерий</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лесной</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пожарной</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опасности</a:t>
            </a:r>
            <a:r>
              <a:rPr lang="en-GB" sz="1600" b="0" strike="noStrike" spc="-1" dirty="0">
                <a:solidFill>
                  <a:srgbClr val="163470"/>
                </a:solidFill>
                <a:uFill>
                  <a:solidFill>
                    <a:srgbClr val="FFFFFF"/>
                  </a:solidFill>
                </a:uFill>
                <a:ea typeface="Lucida Sans Unicode"/>
              </a:rPr>
              <a:t> с </a:t>
            </a:r>
            <a:r>
              <a:rPr lang="en-GB" sz="1600" b="0" strike="noStrike" spc="-1" dirty="0" err="1">
                <a:solidFill>
                  <a:srgbClr val="163470"/>
                </a:solidFill>
                <a:uFill>
                  <a:solidFill>
                    <a:srgbClr val="FFFFFF"/>
                  </a:solidFill>
                </a:uFill>
                <a:ea typeface="Lucida Sans Unicode"/>
              </a:rPr>
              <a:t>учетом</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уровня</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территории</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относительно</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уровня</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моря</a:t>
            </a:r>
            <a:r>
              <a:rPr lang="en-GB" sz="1600" b="0" strike="noStrike" spc="-1" dirty="0">
                <a:solidFill>
                  <a:srgbClr val="163470"/>
                </a:solidFill>
                <a:uFill>
                  <a:solidFill>
                    <a:srgbClr val="FFFFFF"/>
                  </a:solidFill>
                </a:uFill>
                <a:ea typeface="Lucida Sans Unicode"/>
              </a:rPr>
              <a:t> и </a:t>
            </a:r>
            <a:r>
              <a:rPr lang="en-GB" sz="1600" b="0" strike="noStrike" spc="-1" dirty="0" err="1">
                <a:solidFill>
                  <a:srgbClr val="163470"/>
                </a:solidFill>
                <a:uFill>
                  <a:solidFill>
                    <a:srgbClr val="FFFFFF"/>
                  </a:solidFill>
                </a:uFill>
                <a:ea typeface="Lucida Sans Unicode"/>
              </a:rPr>
              <a:t>модернизированная</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математическая</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модель</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зажигания</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лиственного</a:t>
            </a:r>
            <a:r>
              <a:rPr lang="en-GB" sz="1600" b="0" strike="noStrike" spc="-1" dirty="0">
                <a:solidFill>
                  <a:srgbClr val="163470"/>
                </a:solidFill>
                <a:uFill>
                  <a:solidFill>
                    <a:srgbClr val="FFFFFF"/>
                  </a:solidFill>
                </a:uFill>
                <a:ea typeface="Lucida Sans Unicode"/>
              </a:rPr>
              <a:t> и </a:t>
            </a:r>
            <a:r>
              <a:rPr lang="en-GB" sz="1600" b="0" strike="noStrike" spc="-1" dirty="0" err="1">
                <a:solidFill>
                  <a:srgbClr val="163470"/>
                </a:solidFill>
                <a:uFill>
                  <a:solidFill>
                    <a:srgbClr val="FFFFFF"/>
                  </a:solidFill>
                </a:uFill>
                <a:ea typeface="Lucida Sans Unicode"/>
              </a:rPr>
              <a:t>хвойного</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дерева</a:t>
            </a:r>
            <a:r>
              <a:rPr lang="en-GB" sz="1600" b="0" strike="noStrike" spc="-1" dirty="0">
                <a:solidFill>
                  <a:srgbClr val="163470"/>
                </a:solidFill>
                <a:uFill>
                  <a:solidFill>
                    <a:srgbClr val="FFFFFF"/>
                  </a:solidFill>
                </a:uFill>
                <a:ea typeface="Lucida Sans Unicode"/>
              </a:rPr>
              <a:t> с </a:t>
            </a:r>
            <a:r>
              <a:rPr lang="en-GB" sz="1600" b="0" strike="noStrike" spc="-1" dirty="0" err="1">
                <a:solidFill>
                  <a:srgbClr val="163470"/>
                </a:solidFill>
                <a:uFill>
                  <a:solidFill>
                    <a:srgbClr val="FFFFFF"/>
                  </a:solidFill>
                </a:uFill>
                <a:ea typeface="Lucida Sans Unicode"/>
              </a:rPr>
              <a:t>учетом</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данных</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по</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энергетики</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разряда</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предоставляемой</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глобальной</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сетью</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грозопеленгации</a:t>
            </a:r>
            <a:r>
              <a:rPr lang="en-GB" sz="1600" b="0" strike="noStrike" spc="-1" dirty="0">
                <a:solidFill>
                  <a:srgbClr val="163470"/>
                </a:solidFill>
                <a:uFill>
                  <a:solidFill>
                    <a:srgbClr val="FFFFFF"/>
                  </a:solidFill>
                </a:uFill>
                <a:ea typeface="Lucida Sans Unicode"/>
              </a:rPr>
              <a:t> World Wide Lightning Location Network (WWLLN).</a:t>
            </a:r>
            <a:endParaRPr lang="en-GB" sz="1600" b="0" strike="noStrike" spc="-1" dirty="0">
              <a:solidFill>
                <a:srgbClr val="163470"/>
              </a:solidFill>
              <a:uFill>
                <a:solidFill>
                  <a:srgbClr val="FFFFFF"/>
                </a:solidFill>
              </a:uFill>
            </a:endParaRPr>
          </a:p>
          <a:p>
            <a:pPr algn="just">
              <a:lnSpc>
                <a:spcPct val="100000"/>
              </a:lnSpc>
            </a:pPr>
            <a:r>
              <a:rPr lang="en-GB" sz="1600" b="0" strike="noStrike" spc="-1" dirty="0" err="1">
                <a:solidFill>
                  <a:srgbClr val="163470"/>
                </a:solidFill>
                <a:uFill>
                  <a:solidFill>
                    <a:srgbClr val="FFFFFF"/>
                  </a:solidFill>
                </a:uFill>
                <a:ea typeface="Lucida Sans Unicode"/>
              </a:rPr>
              <a:t>Область</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возможного</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использования</a:t>
            </a:r>
            <a:r>
              <a:rPr lang="en-GB" sz="1600" b="0" strike="noStrike" spc="-1" dirty="0">
                <a:solidFill>
                  <a:srgbClr val="163470"/>
                </a:solidFill>
                <a:uFill>
                  <a:solidFill>
                    <a:srgbClr val="FFFFFF"/>
                  </a:solidFill>
                </a:uFill>
                <a:ea typeface="Lucida Sans Unicode"/>
              </a:rPr>
              <a:t> - </a:t>
            </a:r>
            <a:r>
              <a:rPr lang="en-GB" sz="1600" b="0" strike="noStrike" spc="-1" dirty="0" err="1">
                <a:solidFill>
                  <a:srgbClr val="163470"/>
                </a:solidFill>
                <a:uFill>
                  <a:solidFill>
                    <a:srgbClr val="FFFFFF"/>
                  </a:solidFill>
                </a:uFill>
                <a:ea typeface="Lucida Sans Unicode"/>
              </a:rPr>
              <a:t>прогноз</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природной</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пожарной</a:t>
            </a:r>
            <a:r>
              <a:rPr lang="en-GB" sz="1600" b="0" strike="noStrike" spc="-1" dirty="0">
                <a:solidFill>
                  <a:srgbClr val="163470"/>
                </a:solidFill>
                <a:uFill>
                  <a:solidFill>
                    <a:srgbClr val="FFFFFF"/>
                  </a:solidFill>
                </a:uFill>
                <a:ea typeface="Lucida Sans Unicode"/>
              </a:rPr>
              <a:t> </a:t>
            </a:r>
            <a:r>
              <a:rPr lang="en-GB" sz="1600" b="0" strike="noStrike" spc="-1" dirty="0" err="1">
                <a:solidFill>
                  <a:srgbClr val="163470"/>
                </a:solidFill>
                <a:uFill>
                  <a:solidFill>
                    <a:srgbClr val="FFFFFF"/>
                  </a:solidFill>
                </a:uFill>
                <a:ea typeface="Lucida Sans Unicode"/>
              </a:rPr>
              <a:t>опасности</a:t>
            </a:r>
            <a:endParaRPr lang="en-GB" sz="1600" b="0" strike="noStrike" spc="-1" dirty="0">
              <a:solidFill>
                <a:srgbClr val="163470"/>
              </a:solidFill>
              <a:uFill>
                <a:solidFill>
                  <a:srgbClr val="FFFFFF"/>
                </a:solidFill>
              </a:uFill>
            </a:endParaRPr>
          </a:p>
        </p:txBody>
      </p:sp>
      <p:sp>
        <p:nvSpPr>
          <p:cNvPr id="47" name="TextShape 6"/>
          <p:cNvSpPr txBox="1"/>
          <p:nvPr/>
        </p:nvSpPr>
        <p:spPr>
          <a:xfrm>
            <a:off x="425302" y="1174174"/>
            <a:ext cx="11387470" cy="1070263"/>
          </a:xfrm>
          <a:prstGeom prst="rect">
            <a:avLst/>
          </a:prstGeom>
          <a:noFill/>
          <a:ln>
            <a:noFill/>
          </a:ln>
        </p:spPr>
        <p:txBody>
          <a:bodyPr anchor="t"/>
          <a:lstStyle/>
          <a:p>
            <a:pPr algn="ctr">
              <a:lnSpc>
                <a:spcPct val="100000"/>
              </a:lnSpc>
            </a:pPr>
            <a:r>
              <a:rPr lang="ru-RU" b="1" dirty="0" smtClean="0">
                <a:solidFill>
                  <a:srgbClr val="18397A"/>
                </a:solidFill>
              </a:rPr>
              <a:t>Оценка опасности возникновения природных пожаров от гроз в горах юга Западной Сибири (на примере Республики Алтай)</a:t>
            </a:r>
            <a:endParaRPr lang="ru-RU" sz="1800" b="1" strike="noStrike" spc="-1" dirty="0">
              <a:solidFill>
                <a:srgbClr val="18397A"/>
              </a:solidFill>
              <a:uFill>
                <a:solidFill>
                  <a:srgbClr val="FFFFFF"/>
                </a:solidFill>
              </a:uFill>
              <a:latin typeface="Calibri"/>
            </a:endParaRPr>
          </a:p>
        </p:txBody>
      </p:sp>
      <p:sp>
        <p:nvSpPr>
          <p:cNvPr id="48" name="CustomShape 7"/>
          <p:cNvSpPr/>
          <p:nvPr/>
        </p:nvSpPr>
        <p:spPr>
          <a:xfrm>
            <a:off x="0" y="-184680"/>
            <a:ext cx="184320" cy="369000"/>
          </a:xfrm>
          <a:prstGeom prst="rect">
            <a:avLst/>
          </a:prstGeom>
          <a:noFill/>
          <a:ln w="9360">
            <a:noFill/>
          </a:ln>
        </p:spPr>
        <p:style>
          <a:lnRef idx="0">
            <a:scrgbClr r="0" g="0" b="0"/>
          </a:lnRef>
          <a:fillRef idx="0">
            <a:scrgbClr r="0" g="0" b="0"/>
          </a:fillRef>
          <a:effectRef idx="0">
            <a:scrgbClr r="0" g="0" b="0"/>
          </a:effectRef>
          <a:fontRef idx="minor"/>
        </p:style>
      </p:sp>
      <p:sp>
        <p:nvSpPr>
          <p:cNvPr id="49" name="CustomShape 8"/>
          <p:cNvSpPr/>
          <p:nvPr/>
        </p:nvSpPr>
        <p:spPr>
          <a:xfrm>
            <a:off x="604359" y="5340602"/>
            <a:ext cx="4320000" cy="59328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n-GB" sz="1100" b="0" strike="noStrike" spc="-1" dirty="0" err="1" smtClean="0">
                <a:solidFill>
                  <a:srgbClr val="163470"/>
                </a:solidFill>
                <a:uFill>
                  <a:solidFill>
                    <a:srgbClr val="FFFFFF"/>
                  </a:solidFill>
                </a:uFill>
                <a:latin typeface="Calibri"/>
              </a:rPr>
              <a:t>Среднегодовая</a:t>
            </a:r>
            <a:r>
              <a:rPr lang="en-GB" sz="1100" b="0" strike="noStrike" spc="-1" dirty="0" smtClean="0">
                <a:solidFill>
                  <a:srgbClr val="163470"/>
                </a:solidFill>
                <a:uFill>
                  <a:solidFill>
                    <a:srgbClr val="FFFFFF"/>
                  </a:solidFill>
                </a:uFill>
                <a:latin typeface="Calibri"/>
              </a:rPr>
              <a:t> </a:t>
            </a:r>
            <a:r>
              <a:rPr lang="en-GB" sz="1100" b="0" strike="noStrike" spc="-1" dirty="0" err="1">
                <a:solidFill>
                  <a:srgbClr val="163470"/>
                </a:solidFill>
                <a:uFill>
                  <a:solidFill>
                    <a:srgbClr val="FFFFFF"/>
                  </a:solidFill>
                </a:uFill>
                <a:latin typeface="Calibri"/>
              </a:rPr>
              <a:t>плотность</a:t>
            </a:r>
            <a:r>
              <a:rPr lang="en-GB" sz="1100" b="0" strike="noStrike" spc="-1" dirty="0">
                <a:solidFill>
                  <a:srgbClr val="163470"/>
                </a:solidFill>
                <a:uFill>
                  <a:solidFill>
                    <a:srgbClr val="FFFFFF"/>
                  </a:solidFill>
                </a:uFill>
                <a:latin typeface="Calibri"/>
              </a:rPr>
              <a:t> </a:t>
            </a:r>
            <a:r>
              <a:rPr lang="en-GB" sz="1100" b="0" strike="noStrike" spc="-1" dirty="0" err="1">
                <a:solidFill>
                  <a:srgbClr val="163470"/>
                </a:solidFill>
                <a:uFill>
                  <a:solidFill>
                    <a:srgbClr val="FFFFFF"/>
                  </a:solidFill>
                </a:uFill>
                <a:latin typeface="Calibri"/>
              </a:rPr>
              <a:t>молниевых</a:t>
            </a:r>
            <a:r>
              <a:rPr lang="en-GB" sz="1100" b="0" strike="noStrike" spc="-1" dirty="0">
                <a:solidFill>
                  <a:srgbClr val="163470"/>
                </a:solidFill>
                <a:uFill>
                  <a:solidFill>
                    <a:srgbClr val="FFFFFF"/>
                  </a:solidFill>
                </a:uFill>
                <a:latin typeface="Calibri"/>
              </a:rPr>
              <a:t> </a:t>
            </a:r>
            <a:r>
              <a:rPr lang="en-GB" sz="1100" b="0" strike="noStrike" spc="-1" dirty="0" err="1">
                <a:solidFill>
                  <a:srgbClr val="163470"/>
                </a:solidFill>
                <a:uFill>
                  <a:solidFill>
                    <a:srgbClr val="FFFFFF"/>
                  </a:solidFill>
                </a:uFill>
                <a:latin typeface="Calibri"/>
              </a:rPr>
              <a:t>разрядов</a:t>
            </a:r>
            <a:r>
              <a:rPr lang="en-GB" sz="1100" b="0" strike="noStrike" spc="-1" dirty="0">
                <a:solidFill>
                  <a:srgbClr val="163470"/>
                </a:solidFill>
                <a:uFill>
                  <a:solidFill>
                    <a:srgbClr val="FFFFFF"/>
                  </a:solidFill>
                </a:uFill>
                <a:latin typeface="Calibri"/>
              </a:rPr>
              <a:t> и </a:t>
            </a:r>
            <a:r>
              <a:rPr lang="en-GB" sz="1100" b="0" strike="noStrike" spc="-1" dirty="0" err="1">
                <a:solidFill>
                  <a:srgbClr val="163470"/>
                </a:solidFill>
                <a:uFill>
                  <a:solidFill>
                    <a:srgbClr val="FFFFFF"/>
                  </a:solidFill>
                </a:uFill>
                <a:latin typeface="Calibri"/>
              </a:rPr>
              <a:t>локации</a:t>
            </a:r>
            <a:r>
              <a:rPr lang="en-GB" sz="1100" b="0" strike="noStrike" spc="-1" dirty="0">
                <a:solidFill>
                  <a:srgbClr val="163470"/>
                </a:solidFill>
                <a:uFill>
                  <a:solidFill>
                    <a:srgbClr val="FFFFFF"/>
                  </a:solidFill>
                </a:uFill>
                <a:latin typeface="Calibri"/>
              </a:rPr>
              <a:t> </a:t>
            </a:r>
            <a:r>
              <a:rPr lang="en-GB" sz="1100" b="0" strike="noStrike" spc="-1" dirty="0" err="1">
                <a:solidFill>
                  <a:srgbClr val="163470"/>
                </a:solidFill>
                <a:uFill>
                  <a:solidFill>
                    <a:srgbClr val="FFFFFF"/>
                  </a:solidFill>
                </a:uFill>
                <a:latin typeface="Calibri"/>
              </a:rPr>
              <a:t>природных</a:t>
            </a:r>
            <a:r>
              <a:rPr lang="en-GB" sz="1100" b="0" strike="noStrike" spc="-1" dirty="0">
                <a:solidFill>
                  <a:srgbClr val="163470"/>
                </a:solidFill>
                <a:uFill>
                  <a:solidFill>
                    <a:srgbClr val="FFFFFF"/>
                  </a:solidFill>
                </a:uFill>
                <a:latin typeface="Calibri"/>
              </a:rPr>
              <a:t> </a:t>
            </a:r>
            <a:r>
              <a:rPr lang="en-GB" sz="1100" b="0" strike="noStrike" spc="-1" dirty="0" err="1" smtClean="0">
                <a:solidFill>
                  <a:srgbClr val="163470"/>
                </a:solidFill>
                <a:uFill>
                  <a:solidFill>
                    <a:srgbClr val="FFFFFF"/>
                  </a:solidFill>
                </a:uFill>
                <a:latin typeface="Calibri"/>
              </a:rPr>
              <a:t>пожаров</a:t>
            </a:r>
            <a:r>
              <a:rPr lang="en-GB" sz="1100" b="0" strike="noStrike" spc="-1" dirty="0" smtClean="0">
                <a:solidFill>
                  <a:srgbClr val="163470"/>
                </a:solidFill>
                <a:uFill>
                  <a:solidFill>
                    <a:srgbClr val="FFFFFF"/>
                  </a:solidFill>
                </a:uFill>
                <a:latin typeface="Calibri"/>
              </a:rPr>
              <a:t> в </a:t>
            </a:r>
            <a:r>
              <a:rPr lang="en-GB" sz="1100" b="0" strike="noStrike" spc="-1" dirty="0" err="1">
                <a:solidFill>
                  <a:srgbClr val="163470"/>
                </a:solidFill>
                <a:uFill>
                  <a:solidFill>
                    <a:srgbClr val="FFFFFF"/>
                  </a:solidFill>
                </a:uFill>
                <a:latin typeface="Calibri"/>
              </a:rPr>
              <a:t>Республике</a:t>
            </a:r>
            <a:r>
              <a:rPr lang="en-GB" sz="1100" b="0" strike="noStrike" spc="-1" dirty="0">
                <a:solidFill>
                  <a:srgbClr val="163470"/>
                </a:solidFill>
                <a:uFill>
                  <a:solidFill>
                    <a:srgbClr val="FFFFFF"/>
                  </a:solidFill>
                </a:uFill>
                <a:latin typeface="Calibri"/>
              </a:rPr>
              <a:t> </a:t>
            </a:r>
            <a:r>
              <a:rPr lang="en-GB" sz="1100" b="0" strike="noStrike" spc="-1" dirty="0" err="1">
                <a:solidFill>
                  <a:srgbClr val="163470"/>
                </a:solidFill>
                <a:uFill>
                  <a:solidFill>
                    <a:srgbClr val="FFFFFF"/>
                  </a:solidFill>
                </a:uFill>
                <a:latin typeface="Calibri"/>
              </a:rPr>
              <a:t>Алтай</a:t>
            </a:r>
            <a:r>
              <a:rPr lang="en-GB" sz="1100" b="0" strike="noStrike" spc="-1" dirty="0">
                <a:solidFill>
                  <a:srgbClr val="163470"/>
                </a:solidFill>
                <a:uFill>
                  <a:solidFill>
                    <a:srgbClr val="FFFFFF"/>
                  </a:solidFill>
                </a:uFill>
                <a:latin typeface="Calibri"/>
              </a:rPr>
              <a:t> </a:t>
            </a:r>
            <a:r>
              <a:rPr lang="en-GB" sz="1100" b="0" strike="noStrike" spc="-1" dirty="0" err="1">
                <a:solidFill>
                  <a:srgbClr val="163470"/>
                </a:solidFill>
                <a:uFill>
                  <a:solidFill>
                    <a:srgbClr val="FFFFFF"/>
                  </a:solidFill>
                </a:uFill>
                <a:latin typeface="Calibri"/>
              </a:rPr>
              <a:t>за</a:t>
            </a:r>
            <a:r>
              <a:rPr lang="en-GB" sz="1100" b="0" strike="noStrike" spc="-1" dirty="0">
                <a:solidFill>
                  <a:srgbClr val="163470"/>
                </a:solidFill>
                <a:uFill>
                  <a:solidFill>
                    <a:srgbClr val="FFFFFF"/>
                  </a:solidFill>
                </a:uFill>
                <a:latin typeface="Calibri"/>
              </a:rPr>
              <a:t> </a:t>
            </a:r>
            <a:r>
              <a:rPr lang="en-GB" sz="1100" b="0" strike="noStrike" spc="-1" dirty="0" err="1">
                <a:solidFill>
                  <a:srgbClr val="163470"/>
                </a:solidFill>
                <a:uFill>
                  <a:solidFill>
                    <a:srgbClr val="FFFFFF"/>
                  </a:solidFill>
                </a:uFill>
                <a:latin typeface="Calibri"/>
              </a:rPr>
              <a:t>период</a:t>
            </a:r>
            <a:r>
              <a:rPr lang="en-GB" sz="1100" b="0" strike="noStrike" spc="-1" dirty="0">
                <a:solidFill>
                  <a:srgbClr val="163470"/>
                </a:solidFill>
                <a:uFill>
                  <a:solidFill>
                    <a:srgbClr val="FFFFFF"/>
                  </a:solidFill>
                </a:uFill>
                <a:latin typeface="Calibri"/>
              </a:rPr>
              <a:t> с 2016 </a:t>
            </a:r>
            <a:r>
              <a:rPr lang="en-GB" sz="1100" b="0" strike="noStrike" spc="-1" dirty="0" err="1">
                <a:solidFill>
                  <a:srgbClr val="163470"/>
                </a:solidFill>
                <a:uFill>
                  <a:solidFill>
                    <a:srgbClr val="FFFFFF"/>
                  </a:solidFill>
                </a:uFill>
                <a:latin typeface="Calibri"/>
              </a:rPr>
              <a:t>по</a:t>
            </a:r>
            <a:r>
              <a:rPr lang="en-GB" sz="1100" b="0" strike="noStrike" spc="-1" dirty="0">
                <a:solidFill>
                  <a:srgbClr val="163470"/>
                </a:solidFill>
                <a:uFill>
                  <a:solidFill>
                    <a:srgbClr val="FFFFFF"/>
                  </a:solidFill>
                </a:uFill>
                <a:latin typeface="Calibri"/>
              </a:rPr>
              <a:t> 2020 </a:t>
            </a:r>
            <a:r>
              <a:rPr lang="en-GB" sz="1100" b="0" strike="noStrike" spc="-1" dirty="0" err="1" smtClean="0">
                <a:solidFill>
                  <a:srgbClr val="163470"/>
                </a:solidFill>
                <a:uFill>
                  <a:solidFill>
                    <a:srgbClr val="FFFFFF"/>
                  </a:solidFill>
                </a:uFill>
                <a:latin typeface="Calibri"/>
              </a:rPr>
              <a:t>год</a:t>
            </a:r>
            <a:endParaRPr lang="en-GB" sz="1800" b="0" strike="noStrike" spc="-1" dirty="0">
              <a:solidFill>
                <a:srgbClr val="000000"/>
              </a:solidFill>
              <a:uFill>
                <a:solidFill>
                  <a:srgbClr val="FFFFFF"/>
                </a:solidFill>
              </a:uFill>
              <a:latin typeface="Arial"/>
            </a:endParaRPr>
          </a:p>
        </p:txBody>
      </p:sp>
      <p:sp>
        <p:nvSpPr>
          <p:cNvPr id="50" name="CustomShape 9"/>
          <p:cNvSpPr/>
          <p:nvPr/>
        </p:nvSpPr>
        <p:spPr>
          <a:xfrm>
            <a:off x="731520" y="326160"/>
            <a:ext cx="1057320" cy="369000"/>
          </a:xfrm>
          <a:prstGeom prst="rect">
            <a:avLst/>
          </a:prstGeom>
          <a:noFill/>
          <a:ln>
            <a:noFill/>
          </a:ln>
        </p:spPr>
        <p:style>
          <a:lnRef idx="0">
            <a:scrgbClr r="0" g="0" b="0"/>
          </a:lnRef>
          <a:fillRef idx="0">
            <a:scrgbClr r="0" g="0" b="0"/>
          </a:fillRef>
          <a:effectRef idx="0">
            <a:scrgbClr r="0" g="0" b="0"/>
          </a:effectRef>
          <a:fontRef idx="minor"/>
        </p:style>
      </p:sp>
      <p:pic>
        <p:nvPicPr>
          <p:cNvPr id="52" name="Рисунок 51"/>
          <p:cNvPicPr/>
          <p:nvPr/>
        </p:nvPicPr>
        <p:blipFill>
          <a:blip r:embed="rId2" cstate="print"/>
          <a:srcRect r="1480"/>
          <a:stretch/>
        </p:blipFill>
        <p:spPr>
          <a:xfrm>
            <a:off x="719999" y="2206528"/>
            <a:ext cx="4454673" cy="3060000"/>
          </a:xfrm>
          <a:prstGeom prst="rect">
            <a:avLst/>
          </a:prstGeom>
          <a:ln>
            <a:noFill/>
          </a:ln>
        </p:spPr>
      </p:pic>
      <p:pic>
        <p:nvPicPr>
          <p:cNvPr id="13" name="Рисунок 12" descr="logotip rgb.png"/>
          <p:cNvPicPr>
            <a:picLocks noChangeAspect="1"/>
          </p:cNvPicPr>
          <p:nvPr/>
        </p:nvPicPr>
        <p:blipFill>
          <a:blip r:embed="rId3" cstate="print"/>
          <a:stretch>
            <a:fillRect/>
          </a:stretch>
        </p:blipFill>
        <p:spPr>
          <a:xfrm>
            <a:off x="725849" y="70869"/>
            <a:ext cx="983732" cy="98572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9331</TotalTime>
  <Words>4661</Words>
  <Application>Microsoft Office PowerPoint</Application>
  <PresentationFormat>Широкоэкранный</PresentationFormat>
  <Paragraphs>196</Paragraphs>
  <Slides>21</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21</vt:i4>
      </vt:variant>
    </vt:vector>
  </HeadingPairs>
  <TitlesOfParts>
    <vt:vector size="31" baseType="lpstr">
      <vt:lpstr>Arial</vt:lpstr>
      <vt:lpstr>Arial Unicode MS</vt:lpstr>
      <vt:lpstr>Calibri</vt:lpstr>
      <vt:lpstr>Calibri Light</vt:lpstr>
      <vt:lpstr>Lucida Sans Unicode</vt:lpstr>
      <vt:lpstr>Open Sans</vt:lpstr>
      <vt:lpstr>Times New Roman</vt:lpstr>
      <vt:lpstr>Verdana</vt:lpstr>
      <vt:lpstr>Wingdings</vt:lpstr>
      <vt:lpstr>1_Тема Office</vt:lpstr>
      <vt:lpstr>Биогеохимические особенности микроэлементов и тяжелых металлов в тундровых ландшафтах бассейна Телецкого озера</vt:lpstr>
      <vt:lpstr>Исследование состояния и разработка методов восстановления популяций ценных лекарственных видов растений (на примере Rhodiola rosea, Rhaponticum carthamoides) на территории Республики Алтай</vt:lpstr>
      <vt:lpstr>Физическое развитие детей, подростков и молодежи Республики Алтай</vt:lpstr>
      <vt:lpstr>Мониторинг разнообразия животного мира Республики Алтай и прилегающих территорий</vt:lpstr>
      <vt:lpstr>Результаты гидрогеохимического мониторинга характеристик подземных вод на различных полигонах Горного Алтая</vt:lpstr>
      <vt:lpstr>Разработка способов получения экстрактов, обогащенных биологически активными компонентами, являющихся основой профилактических средств наружного применения из регионального растительного сырья</vt:lpstr>
      <vt:lpstr>Устойчивость к антропогенным воздействиям и экологический потенциал горных экосистем Алтая</vt:lpstr>
      <vt:lpstr>Дендрологическое обследование участка инженерных изысканий на объекте «Комплекс горной инфраструктуры на территории «Всесезонный курорт «Манжерок» </vt:lpstr>
      <vt:lpstr>Презентация PowerPoint</vt:lpstr>
      <vt:lpstr>Способ автоматического поиска фрагментов временного ряда, порождаемых нерегулярными природными явлениями, с использованием фрактальной размерности Хигучи</vt:lpstr>
      <vt:lpstr>Изучение связи кратно транзитивных групп преобразований с геометриями двух множеств</vt:lpstr>
      <vt:lpstr>Алтай и его жители в рецепции сибирских газет конца XIX - начала XX в. (до 1917 г.)</vt:lpstr>
      <vt:lpstr>Современное состояние межнациональных и межконфессиональных отношений в Республике Алтай</vt:lpstr>
      <vt:lpstr>Изучение хозяйственных систем средневекового населения Алтая</vt:lpstr>
      <vt:lpstr>Концепт «алтай-кижи»/«алтаец» в фольклоре и литературе Горного Алтая в контексте национальной идентичности</vt:lpstr>
      <vt:lpstr>Проведение социологического исследования по изучению отношения населения Шебалинского района Республики Алтай и г. Горно-Алтайска к проблемам наркотизации общества</vt:lpstr>
      <vt:lpstr>Агроэкологическая оценка почв, продукции растениеводства и растительного лекарственного сырья</vt:lpstr>
      <vt:lpstr>Повышение эффективности кормовой базы для молочного скотоводства путем подбора раннеяровых кормосмесей на сенаж, зерносенаж и фураж в низкогорной зоне Республики Алтай</vt:lpstr>
      <vt:lpstr>Комплексная оценка сырья и продукции растениеводства Горного Алтая </vt:lpstr>
      <vt:lpstr>Система лечебно-профилактических мероприятий при гельминтозах лошадей в Республике Алтай</vt:lpstr>
      <vt:lpstr>Агробиологические основы повышения полевой всхожести семян пиона уклоняющегося</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 Голышева</dc:creator>
  <cp:lastModifiedBy>Сухова М. Г.</cp:lastModifiedBy>
  <cp:revision>691</cp:revision>
  <cp:lastPrinted>2020-01-14T01:52:00Z</cp:lastPrinted>
  <dcterms:created xsi:type="dcterms:W3CDTF">2019-05-20T10:35:54Z</dcterms:created>
  <dcterms:modified xsi:type="dcterms:W3CDTF">2022-02-07T01:32:19Z</dcterms:modified>
</cp:coreProperties>
</file>